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handoutMasterIdLst>
    <p:handoutMasterId r:id="rId14"/>
  </p:handoutMasterIdLst>
  <p:sldIdLst>
    <p:sldId id="2573" r:id="rId5"/>
    <p:sldId id="2562" r:id="rId6"/>
    <p:sldId id="2563" r:id="rId7"/>
    <p:sldId id="2566" r:id="rId8"/>
    <p:sldId id="2568" r:id="rId9"/>
    <p:sldId id="2570" r:id="rId10"/>
    <p:sldId id="2572" r:id="rId11"/>
    <p:sldId id="257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215BB-B8FC-4FC6-FC99-BC64842B8EBA}" name="Shruti Vellat" initials="SV" userId="S::u7148531@anu.edu.au::5de6f63c-80f4-4b14-9e5a-0909006a27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9059A-217C-9F86-D6A9-643540599406}" v="106" dt="2024-12-10T03:35:31.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2"/>
  </p:normalViewPr>
  <p:slideViewPr>
    <p:cSldViewPr snapToGrid="0">
      <p:cViewPr varScale="1">
        <p:scale>
          <a:sx n="155" d="100"/>
          <a:sy n="155" d="100"/>
        </p:scale>
        <p:origin x="40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3763-2EE9-49C2-B7A8-0665D2923BDB}" type="doc">
      <dgm:prSet loTypeId="urn:microsoft.com/office/officeart/2005/8/layout/hProcess11" loCatId="process" qsTypeId="urn:microsoft.com/office/officeart/2005/8/quickstyle/simple1" qsCatId="simple" csTypeId="urn:microsoft.com/office/officeart/2005/8/colors/accent1_2" csCatId="accent1" phldr="1"/>
      <dgm:spPr/>
    </dgm:pt>
    <dgm:pt modelId="{B3464F62-106E-4C7B-8EB7-F96E031C528E}">
      <dgm:prSet phldrT="[Text]" custT="1"/>
      <dgm:spPr/>
      <dgm:t>
        <a:bodyPr/>
        <a:lstStyle/>
        <a:p>
          <a:pPr rtl="0"/>
          <a:r>
            <a:rPr lang="en-AU" sz="1200" b="1"/>
            <a:t>18</a:t>
          </a:r>
          <a:r>
            <a:rPr lang="en-AU" sz="1200" b="1">
              <a:latin typeface="Public Sans"/>
            </a:rPr>
            <a:t> Nov</a:t>
          </a:r>
          <a:r>
            <a:rPr lang="en-AU" sz="1200" b="1"/>
            <a:t> 2024 </a:t>
          </a:r>
          <a:r>
            <a:rPr lang="en-AU" sz="1200"/>
            <a:t>– Applications Open</a:t>
          </a:r>
        </a:p>
      </dgm:t>
    </dgm:pt>
    <dgm:pt modelId="{24D68AC7-B7A6-493A-B4BC-F93C1B15F748}" type="parTrans" cxnId="{51EADF0A-012B-47A8-903C-7E93F559974A}">
      <dgm:prSet/>
      <dgm:spPr/>
      <dgm:t>
        <a:bodyPr/>
        <a:lstStyle/>
        <a:p>
          <a:endParaRPr lang="en-AU"/>
        </a:p>
      </dgm:t>
    </dgm:pt>
    <dgm:pt modelId="{2B93C687-544A-4374-9CEC-D8CF17F3FF49}" type="sibTrans" cxnId="{51EADF0A-012B-47A8-903C-7E93F559974A}">
      <dgm:prSet/>
      <dgm:spPr/>
      <dgm:t>
        <a:bodyPr/>
        <a:lstStyle/>
        <a:p>
          <a:endParaRPr lang="en-AU"/>
        </a:p>
      </dgm:t>
    </dgm:pt>
    <dgm:pt modelId="{22AE6C01-3B61-4831-B7CC-12C9E6423A84}">
      <dgm:prSet phldrT="[Text]" custT="1"/>
      <dgm:spPr/>
      <dgm:t>
        <a:bodyPr/>
        <a:lstStyle/>
        <a:p>
          <a:r>
            <a:rPr lang="en-AU" sz="1200" b="1"/>
            <a:t>8 Jan 2025 </a:t>
          </a:r>
          <a:r>
            <a:rPr lang="en-AU" sz="1200"/>
            <a:t>– Applications Close</a:t>
          </a:r>
        </a:p>
      </dgm:t>
    </dgm:pt>
    <dgm:pt modelId="{AB241DAB-6563-40B2-B287-FA108BCD19D9}" type="parTrans" cxnId="{528D5F23-1B23-4E73-9AB1-125C96D93B28}">
      <dgm:prSet/>
      <dgm:spPr/>
      <dgm:t>
        <a:bodyPr/>
        <a:lstStyle/>
        <a:p>
          <a:endParaRPr lang="en-AU"/>
        </a:p>
      </dgm:t>
    </dgm:pt>
    <dgm:pt modelId="{C8585BCF-BF51-4A2E-981D-B1BA41FA1DE6}" type="sibTrans" cxnId="{528D5F23-1B23-4E73-9AB1-125C96D93B28}">
      <dgm:prSet/>
      <dgm:spPr/>
      <dgm:t>
        <a:bodyPr/>
        <a:lstStyle/>
        <a:p>
          <a:endParaRPr lang="en-AU"/>
        </a:p>
      </dgm:t>
    </dgm:pt>
    <dgm:pt modelId="{302E0033-44AA-4961-9B0E-221A91D23AAE}">
      <dgm:prSet phldrT="[Text]" custT="1"/>
      <dgm:spPr/>
      <dgm:t>
        <a:bodyPr/>
        <a:lstStyle/>
        <a:p>
          <a:r>
            <a:rPr lang="en-AU" sz="1200" b="1"/>
            <a:t>4 Feb 2025 – </a:t>
          </a:r>
          <a:r>
            <a:rPr lang="en-AU" sz="1200" b="0"/>
            <a:t>ANU final selections</a:t>
          </a:r>
        </a:p>
      </dgm:t>
    </dgm:pt>
    <dgm:pt modelId="{AEF3008A-F71C-4FD8-877A-DABEA0A1E696}" type="parTrans" cxnId="{50B9EE94-5858-4B15-A70B-341D52EADBAA}">
      <dgm:prSet/>
      <dgm:spPr/>
      <dgm:t>
        <a:bodyPr/>
        <a:lstStyle/>
        <a:p>
          <a:endParaRPr lang="en-AU"/>
        </a:p>
      </dgm:t>
    </dgm:pt>
    <dgm:pt modelId="{53AE5032-7DD0-48A8-9F65-911C2B8C6B9F}" type="sibTrans" cxnId="{50B9EE94-5858-4B15-A70B-341D52EADBAA}">
      <dgm:prSet/>
      <dgm:spPr/>
      <dgm:t>
        <a:bodyPr/>
        <a:lstStyle/>
        <a:p>
          <a:endParaRPr lang="en-AU"/>
        </a:p>
      </dgm:t>
    </dgm:pt>
    <dgm:pt modelId="{1B43A210-F7C6-4752-8842-549B4EC41531}">
      <dgm:prSet phldrT="[Text]" custT="1"/>
      <dgm:spPr/>
      <dgm:t>
        <a:bodyPr/>
        <a:lstStyle/>
        <a:p>
          <a:r>
            <a:rPr lang="en-AU" sz="1200" b="1"/>
            <a:t>12 Feb 2025 – </a:t>
          </a:r>
          <a:r>
            <a:rPr lang="en-AU" sz="1200" b="0"/>
            <a:t>A</a:t>
          </a:r>
          <a:r>
            <a:rPr lang="en-AU" sz="1200"/>
            <a:t>NU nominates applicants</a:t>
          </a:r>
        </a:p>
      </dgm:t>
    </dgm:pt>
    <dgm:pt modelId="{6F2A6EFE-29D0-4F1D-9EE6-A4566DD406F2}" type="parTrans" cxnId="{96910AB6-1576-4049-A1F9-AE71B02F3196}">
      <dgm:prSet/>
      <dgm:spPr/>
      <dgm:t>
        <a:bodyPr/>
        <a:lstStyle/>
        <a:p>
          <a:endParaRPr lang="en-AU"/>
        </a:p>
      </dgm:t>
    </dgm:pt>
    <dgm:pt modelId="{5A782478-4156-4545-A691-7AF7A9C35761}" type="sibTrans" cxnId="{96910AB6-1576-4049-A1F9-AE71B02F3196}">
      <dgm:prSet/>
      <dgm:spPr/>
      <dgm:t>
        <a:bodyPr/>
        <a:lstStyle/>
        <a:p>
          <a:endParaRPr lang="en-AU"/>
        </a:p>
      </dgm:t>
    </dgm:pt>
    <dgm:pt modelId="{0D95B66F-DC55-49D8-B9AB-05CDBA7FA8E4}">
      <dgm:prSet phldrT="[Text]" custT="1"/>
      <dgm:spPr/>
      <dgm:t>
        <a:bodyPr/>
        <a:lstStyle/>
        <a:p>
          <a:r>
            <a:rPr lang="en-AU" sz="1200" b="1"/>
            <a:t>March 2025</a:t>
          </a:r>
          <a:r>
            <a:rPr lang="en-AU" sz="1200"/>
            <a:t> – Yale </a:t>
          </a:r>
          <a:r>
            <a:rPr lang="en-US" sz="1200"/>
            <a:t>final selections</a:t>
          </a:r>
          <a:endParaRPr lang="en-AU" sz="1200"/>
        </a:p>
      </dgm:t>
    </dgm:pt>
    <dgm:pt modelId="{4EC99A09-9465-4C54-B0DC-CFE2C0DA1FC3}" type="parTrans" cxnId="{0BC2E516-CFCC-405A-8B8F-55845C82335E}">
      <dgm:prSet/>
      <dgm:spPr/>
      <dgm:t>
        <a:bodyPr/>
        <a:lstStyle/>
        <a:p>
          <a:endParaRPr lang="en-AU"/>
        </a:p>
      </dgm:t>
    </dgm:pt>
    <dgm:pt modelId="{DC4564CE-D343-4BEE-8BE8-EBF2551CFDD9}" type="sibTrans" cxnId="{0BC2E516-CFCC-405A-8B8F-55845C82335E}">
      <dgm:prSet/>
      <dgm:spPr/>
      <dgm:t>
        <a:bodyPr/>
        <a:lstStyle/>
        <a:p>
          <a:endParaRPr lang="en-AU"/>
        </a:p>
      </dgm:t>
    </dgm:pt>
    <dgm:pt modelId="{3A695DAE-1CE5-4919-B6DA-DDA129E37DC1}">
      <dgm:prSet phldrT="[Text]" custT="1"/>
      <dgm:spPr/>
      <dgm:t>
        <a:bodyPr/>
        <a:lstStyle/>
        <a:p>
          <a:r>
            <a:rPr lang="en-AU" sz="1200" b="1"/>
            <a:t>15 April 2025</a:t>
          </a:r>
          <a:r>
            <a:rPr lang="en-AU" sz="1200"/>
            <a:t> – Y</a:t>
          </a:r>
          <a:r>
            <a:rPr lang="en-US" sz="1200"/>
            <a:t>ale informs ANU of successful applicants</a:t>
          </a:r>
          <a:endParaRPr lang="en-AU" sz="1200"/>
        </a:p>
      </dgm:t>
    </dgm:pt>
    <dgm:pt modelId="{12B3DDBD-5C90-4E20-A3DD-3C4E01CA6BA6}" type="parTrans" cxnId="{FE206A31-D8B1-49DC-8774-0F6C4C1532CC}">
      <dgm:prSet/>
      <dgm:spPr/>
      <dgm:t>
        <a:bodyPr/>
        <a:lstStyle/>
        <a:p>
          <a:endParaRPr lang="en-AU"/>
        </a:p>
      </dgm:t>
    </dgm:pt>
    <dgm:pt modelId="{42827836-1D1F-47A0-B4B8-A9DC417730C4}" type="sibTrans" cxnId="{FE206A31-D8B1-49DC-8774-0F6C4C1532CC}">
      <dgm:prSet/>
      <dgm:spPr/>
      <dgm:t>
        <a:bodyPr/>
        <a:lstStyle/>
        <a:p>
          <a:endParaRPr lang="en-AU"/>
        </a:p>
      </dgm:t>
    </dgm:pt>
    <dgm:pt modelId="{5E966CEB-C4EB-4147-9E2C-D2DC0A0E926A}" type="pres">
      <dgm:prSet presAssocID="{83483763-2EE9-49C2-B7A8-0665D2923BDB}" presName="Name0" presStyleCnt="0">
        <dgm:presLayoutVars>
          <dgm:dir/>
          <dgm:resizeHandles val="exact"/>
        </dgm:presLayoutVars>
      </dgm:prSet>
      <dgm:spPr/>
    </dgm:pt>
    <dgm:pt modelId="{C1BFD012-9595-4EF3-AAA8-81713F1DDEAF}" type="pres">
      <dgm:prSet presAssocID="{83483763-2EE9-49C2-B7A8-0665D2923BDB}" presName="arrow" presStyleLbl="bgShp" presStyleIdx="0" presStyleCnt="1"/>
      <dgm:spPr/>
    </dgm:pt>
    <dgm:pt modelId="{5E1BDF72-96A1-47FE-8E27-866B5652CA90}" type="pres">
      <dgm:prSet presAssocID="{83483763-2EE9-49C2-B7A8-0665D2923BDB}" presName="points" presStyleCnt="0"/>
      <dgm:spPr/>
    </dgm:pt>
    <dgm:pt modelId="{26739866-3D50-454D-876A-7A26FACB22C4}" type="pres">
      <dgm:prSet presAssocID="{B3464F62-106E-4C7B-8EB7-F96E031C528E}" presName="compositeA" presStyleCnt="0"/>
      <dgm:spPr/>
    </dgm:pt>
    <dgm:pt modelId="{008F0959-1672-4904-975C-4B0646393E29}" type="pres">
      <dgm:prSet presAssocID="{B3464F62-106E-4C7B-8EB7-F96E031C528E}" presName="textA" presStyleLbl="revTx" presStyleIdx="0" presStyleCnt="6" custScaleX="130996">
        <dgm:presLayoutVars>
          <dgm:bulletEnabled val="1"/>
        </dgm:presLayoutVars>
      </dgm:prSet>
      <dgm:spPr/>
    </dgm:pt>
    <dgm:pt modelId="{C8759FB2-D350-4ECC-AF61-E9A0021AD84D}" type="pres">
      <dgm:prSet presAssocID="{B3464F62-106E-4C7B-8EB7-F96E031C528E}" presName="circleA" presStyleLbl="node1" presStyleIdx="0" presStyleCnt="6"/>
      <dgm:spPr/>
    </dgm:pt>
    <dgm:pt modelId="{03349E5C-4A0D-42C3-8F0B-73A81941E8CA}" type="pres">
      <dgm:prSet presAssocID="{B3464F62-106E-4C7B-8EB7-F96E031C528E}" presName="spaceA" presStyleCnt="0"/>
      <dgm:spPr/>
    </dgm:pt>
    <dgm:pt modelId="{91288E83-0268-41A4-8330-36D352AE27CC}" type="pres">
      <dgm:prSet presAssocID="{2B93C687-544A-4374-9CEC-D8CF17F3FF49}" presName="space" presStyleCnt="0"/>
      <dgm:spPr/>
    </dgm:pt>
    <dgm:pt modelId="{B24EC2EC-2F29-40F1-A6EB-57633A8A2251}" type="pres">
      <dgm:prSet presAssocID="{22AE6C01-3B61-4831-B7CC-12C9E6423A84}" presName="compositeB" presStyleCnt="0"/>
      <dgm:spPr/>
    </dgm:pt>
    <dgm:pt modelId="{6B6D1AA5-D696-41CD-91FC-EDB7448FBF85}" type="pres">
      <dgm:prSet presAssocID="{22AE6C01-3B61-4831-B7CC-12C9E6423A84}" presName="textB" presStyleLbl="revTx" presStyleIdx="1" presStyleCnt="6" custScaleX="145601">
        <dgm:presLayoutVars>
          <dgm:bulletEnabled val="1"/>
        </dgm:presLayoutVars>
      </dgm:prSet>
      <dgm:spPr/>
    </dgm:pt>
    <dgm:pt modelId="{CD713202-FB6B-4D09-B74D-2F9C78E08B32}" type="pres">
      <dgm:prSet presAssocID="{22AE6C01-3B61-4831-B7CC-12C9E6423A84}" presName="circleB" presStyleLbl="node1" presStyleIdx="1" presStyleCnt="6"/>
      <dgm:spPr/>
    </dgm:pt>
    <dgm:pt modelId="{5B984BF6-062D-450E-9F7A-D99DF9927F9F}" type="pres">
      <dgm:prSet presAssocID="{22AE6C01-3B61-4831-B7CC-12C9E6423A84}" presName="spaceB" presStyleCnt="0"/>
      <dgm:spPr/>
    </dgm:pt>
    <dgm:pt modelId="{2A11D73F-77F3-441F-93A8-7D9E5C35503A}" type="pres">
      <dgm:prSet presAssocID="{C8585BCF-BF51-4A2E-981D-B1BA41FA1DE6}" presName="space" presStyleCnt="0"/>
      <dgm:spPr/>
    </dgm:pt>
    <dgm:pt modelId="{82B73D6A-BE30-428D-866E-567B1B738FD3}" type="pres">
      <dgm:prSet presAssocID="{302E0033-44AA-4961-9B0E-221A91D23AAE}" presName="compositeA" presStyleCnt="0"/>
      <dgm:spPr/>
    </dgm:pt>
    <dgm:pt modelId="{14AD63BB-70B0-4D8E-9B49-D8304C523020}" type="pres">
      <dgm:prSet presAssocID="{302E0033-44AA-4961-9B0E-221A91D23AAE}" presName="textA" presStyleLbl="revTx" presStyleIdx="2" presStyleCnt="6" custScaleX="136029">
        <dgm:presLayoutVars>
          <dgm:bulletEnabled val="1"/>
        </dgm:presLayoutVars>
      </dgm:prSet>
      <dgm:spPr/>
    </dgm:pt>
    <dgm:pt modelId="{D8C46970-EB9F-4114-9C2D-FB6B48F9E3A1}" type="pres">
      <dgm:prSet presAssocID="{302E0033-44AA-4961-9B0E-221A91D23AAE}" presName="circleA" presStyleLbl="node1" presStyleIdx="2" presStyleCnt="6"/>
      <dgm:spPr/>
    </dgm:pt>
    <dgm:pt modelId="{E9F10DAE-454D-4C29-9765-ABDE18F0829C}" type="pres">
      <dgm:prSet presAssocID="{302E0033-44AA-4961-9B0E-221A91D23AAE}" presName="spaceA" presStyleCnt="0"/>
      <dgm:spPr/>
    </dgm:pt>
    <dgm:pt modelId="{636D8875-98E1-4F58-AAE9-01814F835E59}" type="pres">
      <dgm:prSet presAssocID="{53AE5032-7DD0-48A8-9F65-911C2B8C6B9F}" presName="space" presStyleCnt="0"/>
      <dgm:spPr/>
    </dgm:pt>
    <dgm:pt modelId="{4BF71D5C-E20B-400E-B59B-FCCB2472C7C4}" type="pres">
      <dgm:prSet presAssocID="{1B43A210-F7C6-4752-8842-549B4EC41531}" presName="compositeB" presStyleCnt="0"/>
      <dgm:spPr/>
    </dgm:pt>
    <dgm:pt modelId="{909D34F0-30CF-45D9-A04D-730CD9E27FB7}" type="pres">
      <dgm:prSet presAssocID="{1B43A210-F7C6-4752-8842-549B4EC41531}" presName="textB" presStyleLbl="revTx" presStyleIdx="3" presStyleCnt="6" custScaleX="141809">
        <dgm:presLayoutVars>
          <dgm:bulletEnabled val="1"/>
        </dgm:presLayoutVars>
      </dgm:prSet>
      <dgm:spPr/>
    </dgm:pt>
    <dgm:pt modelId="{EEE0E57B-0D63-4115-A0FD-2BB48C70B4CE}" type="pres">
      <dgm:prSet presAssocID="{1B43A210-F7C6-4752-8842-549B4EC41531}" presName="circleB" presStyleLbl="node1" presStyleIdx="3" presStyleCnt="6"/>
      <dgm:spPr/>
    </dgm:pt>
    <dgm:pt modelId="{5377C5B7-A96F-42FF-895D-61E75EDFF553}" type="pres">
      <dgm:prSet presAssocID="{1B43A210-F7C6-4752-8842-549B4EC41531}" presName="spaceB" presStyleCnt="0"/>
      <dgm:spPr/>
    </dgm:pt>
    <dgm:pt modelId="{4A28B16C-4869-401B-A3A5-E33FFDF8C09B}" type="pres">
      <dgm:prSet presAssocID="{5A782478-4156-4545-A691-7AF7A9C35761}" presName="space" presStyleCnt="0"/>
      <dgm:spPr/>
    </dgm:pt>
    <dgm:pt modelId="{838E31A1-BCB1-4072-AEE6-C0E97714C468}" type="pres">
      <dgm:prSet presAssocID="{0D95B66F-DC55-49D8-B9AB-05CDBA7FA8E4}" presName="compositeA" presStyleCnt="0"/>
      <dgm:spPr/>
    </dgm:pt>
    <dgm:pt modelId="{50CAB874-4F1B-4B79-9912-10A615136038}" type="pres">
      <dgm:prSet presAssocID="{0D95B66F-DC55-49D8-B9AB-05CDBA7FA8E4}" presName="textA" presStyleLbl="revTx" presStyleIdx="4" presStyleCnt="6" custScaleX="129386">
        <dgm:presLayoutVars>
          <dgm:bulletEnabled val="1"/>
        </dgm:presLayoutVars>
      </dgm:prSet>
      <dgm:spPr/>
    </dgm:pt>
    <dgm:pt modelId="{4D06BD19-9C3B-441A-952B-D373A6B4A1CF}" type="pres">
      <dgm:prSet presAssocID="{0D95B66F-DC55-49D8-B9AB-05CDBA7FA8E4}" presName="circleA" presStyleLbl="node1" presStyleIdx="4" presStyleCnt="6"/>
      <dgm:spPr/>
    </dgm:pt>
    <dgm:pt modelId="{67449CC5-3BF6-491E-98E9-8E1413889E75}" type="pres">
      <dgm:prSet presAssocID="{0D95B66F-DC55-49D8-B9AB-05CDBA7FA8E4}" presName="spaceA" presStyleCnt="0"/>
      <dgm:spPr/>
    </dgm:pt>
    <dgm:pt modelId="{B3E6EA64-A215-4439-B5CC-349F7C9FC2EC}" type="pres">
      <dgm:prSet presAssocID="{DC4564CE-D343-4BEE-8BE8-EBF2551CFDD9}" presName="space" presStyleCnt="0"/>
      <dgm:spPr/>
    </dgm:pt>
    <dgm:pt modelId="{279E61A9-91DD-4623-A8C7-CC24CACFD32E}" type="pres">
      <dgm:prSet presAssocID="{3A695DAE-1CE5-4919-B6DA-DDA129E37DC1}" presName="compositeB" presStyleCnt="0"/>
      <dgm:spPr/>
    </dgm:pt>
    <dgm:pt modelId="{BE932482-76BF-4328-B6C4-62DD2E7B03B0}" type="pres">
      <dgm:prSet presAssocID="{3A695DAE-1CE5-4919-B6DA-DDA129E37DC1}" presName="textB" presStyleLbl="revTx" presStyleIdx="5" presStyleCnt="6" custScaleX="177669">
        <dgm:presLayoutVars>
          <dgm:bulletEnabled val="1"/>
        </dgm:presLayoutVars>
      </dgm:prSet>
      <dgm:spPr/>
    </dgm:pt>
    <dgm:pt modelId="{2A7F36F5-5CFA-4454-B2AB-8A01F4BD248F}" type="pres">
      <dgm:prSet presAssocID="{3A695DAE-1CE5-4919-B6DA-DDA129E37DC1}" presName="circleB" presStyleLbl="node1" presStyleIdx="5" presStyleCnt="6"/>
      <dgm:spPr/>
    </dgm:pt>
    <dgm:pt modelId="{B6D9EEE6-2369-490E-941A-3D0357C2C617}" type="pres">
      <dgm:prSet presAssocID="{3A695DAE-1CE5-4919-B6DA-DDA129E37DC1}" presName="spaceB" presStyleCnt="0"/>
      <dgm:spPr/>
    </dgm:pt>
  </dgm:ptLst>
  <dgm:cxnLst>
    <dgm:cxn modelId="{51EADF0A-012B-47A8-903C-7E93F559974A}" srcId="{83483763-2EE9-49C2-B7A8-0665D2923BDB}" destId="{B3464F62-106E-4C7B-8EB7-F96E031C528E}" srcOrd="0" destOrd="0" parTransId="{24D68AC7-B7A6-493A-B4BC-F93C1B15F748}" sibTransId="{2B93C687-544A-4374-9CEC-D8CF17F3FF49}"/>
    <dgm:cxn modelId="{0BC2E516-CFCC-405A-8B8F-55845C82335E}" srcId="{83483763-2EE9-49C2-B7A8-0665D2923BDB}" destId="{0D95B66F-DC55-49D8-B9AB-05CDBA7FA8E4}" srcOrd="4" destOrd="0" parTransId="{4EC99A09-9465-4C54-B0DC-CFE2C0DA1FC3}" sibTransId="{DC4564CE-D343-4BEE-8BE8-EBF2551CFDD9}"/>
    <dgm:cxn modelId="{528D5F23-1B23-4E73-9AB1-125C96D93B28}" srcId="{83483763-2EE9-49C2-B7A8-0665D2923BDB}" destId="{22AE6C01-3B61-4831-B7CC-12C9E6423A84}" srcOrd="1" destOrd="0" parTransId="{AB241DAB-6563-40B2-B287-FA108BCD19D9}" sibTransId="{C8585BCF-BF51-4A2E-981D-B1BA41FA1DE6}"/>
    <dgm:cxn modelId="{9251C224-11CA-4ECB-A03D-63588534058C}" type="presOf" srcId="{B3464F62-106E-4C7B-8EB7-F96E031C528E}" destId="{008F0959-1672-4904-975C-4B0646393E29}" srcOrd="0" destOrd="0" presId="urn:microsoft.com/office/officeart/2005/8/layout/hProcess11"/>
    <dgm:cxn modelId="{FE206A31-D8B1-49DC-8774-0F6C4C1532CC}" srcId="{83483763-2EE9-49C2-B7A8-0665D2923BDB}" destId="{3A695DAE-1CE5-4919-B6DA-DDA129E37DC1}" srcOrd="5" destOrd="0" parTransId="{12B3DDBD-5C90-4E20-A3DD-3C4E01CA6BA6}" sibTransId="{42827836-1D1F-47A0-B4B8-A9DC417730C4}"/>
    <dgm:cxn modelId="{9E81A959-32E8-446F-94C2-703194F5BE39}" type="presOf" srcId="{22AE6C01-3B61-4831-B7CC-12C9E6423A84}" destId="{6B6D1AA5-D696-41CD-91FC-EDB7448FBF85}" srcOrd="0" destOrd="0" presId="urn:microsoft.com/office/officeart/2005/8/layout/hProcess11"/>
    <dgm:cxn modelId="{DFF34673-ED48-434B-BC68-20D6AC8CEBB7}" type="presOf" srcId="{1B43A210-F7C6-4752-8842-549B4EC41531}" destId="{909D34F0-30CF-45D9-A04D-730CD9E27FB7}" srcOrd="0" destOrd="0" presId="urn:microsoft.com/office/officeart/2005/8/layout/hProcess11"/>
    <dgm:cxn modelId="{50B9EE94-5858-4B15-A70B-341D52EADBAA}" srcId="{83483763-2EE9-49C2-B7A8-0665D2923BDB}" destId="{302E0033-44AA-4961-9B0E-221A91D23AAE}" srcOrd="2" destOrd="0" parTransId="{AEF3008A-F71C-4FD8-877A-DABEA0A1E696}" sibTransId="{53AE5032-7DD0-48A8-9F65-911C2B8C6B9F}"/>
    <dgm:cxn modelId="{96910AB6-1576-4049-A1F9-AE71B02F3196}" srcId="{83483763-2EE9-49C2-B7A8-0665D2923BDB}" destId="{1B43A210-F7C6-4752-8842-549B4EC41531}" srcOrd="3" destOrd="0" parTransId="{6F2A6EFE-29D0-4F1D-9EE6-A4566DD406F2}" sibTransId="{5A782478-4156-4545-A691-7AF7A9C35761}"/>
    <dgm:cxn modelId="{A95E5BBB-7DC5-4908-A496-672196863F40}" type="presOf" srcId="{0D95B66F-DC55-49D8-B9AB-05CDBA7FA8E4}" destId="{50CAB874-4F1B-4B79-9912-10A615136038}" srcOrd="0" destOrd="0" presId="urn:microsoft.com/office/officeart/2005/8/layout/hProcess11"/>
    <dgm:cxn modelId="{84169DEC-45AC-4419-9073-1195F9BC5ED6}" type="presOf" srcId="{3A695DAE-1CE5-4919-B6DA-DDA129E37DC1}" destId="{BE932482-76BF-4328-B6C4-62DD2E7B03B0}" srcOrd="0" destOrd="0" presId="urn:microsoft.com/office/officeart/2005/8/layout/hProcess11"/>
    <dgm:cxn modelId="{9BA10EF1-201B-4EB4-BBC7-A04870CD545B}" type="presOf" srcId="{302E0033-44AA-4961-9B0E-221A91D23AAE}" destId="{14AD63BB-70B0-4D8E-9B49-D8304C523020}" srcOrd="0" destOrd="0" presId="urn:microsoft.com/office/officeart/2005/8/layout/hProcess11"/>
    <dgm:cxn modelId="{4A7A0EF7-17FD-49AC-BD21-E28845C88877}" type="presOf" srcId="{83483763-2EE9-49C2-B7A8-0665D2923BDB}" destId="{5E966CEB-C4EB-4147-9E2C-D2DC0A0E926A}" srcOrd="0" destOrd="0" presId="urn:microsoft.com/office/officeart/2005/8/layout/hProcess11"/>
    <dgm:cxn modelId="{85A621AB-C408-41E1-B7A9-49E29AFF12CC}" type="presParOf" srcId="{5E966CEB-C4EB-4147-9E2C-D2DC0A0E926A}" destId="{C1BFD012-9595-4EF3-AAA8-81713F1DDEAF}" srcOrd="0" destOrd="0" presId="urn:microsoft.com/office/officeart/2005/8/layout/hProcess11"/>
    <dgm:cxn modelId="{3E7D4395-062C-4226-B044-DF9F032394F2}" type="presParOf" srcId="{5E966CEB-C4EB-4147-9E2C-D2DC0A0E926A}" destId="{5E1BDF72-96A1-47FE-8E27-866B5652CA90}" srcOrd="1" destOrd="0" presId="urn:microsoft.com/office/officeart/2005/8/layout/hProcess11"/>
    <dgm:cxn modelId="{89201713-5474-444D-A988-31CA3898409F}" type="presParOf" srcId="{5E1BDF72-96A1-47FE-8E27-866B5652CA90}" destId="{26739866-3D50-454D-876A-7A26FACB22C4}" srcOrd="0" destOrd="0" presId="urn:microsoft.com/office/officeart/2005/8/layout/hProcess11"/>
    <dgm:cxn modelId="{426888A1-97C5-4161-84B8-D3A2F0949CF0}" type="presParOf" srcId="{26739866-3D50-454D-876A-7A26FACB22C4}" destId="{008F0959-1672-4904-975C-4B0646393E29}" srcOrd="0" destOrd="0" presId="urn:microsoft.com/office/officeart/2005/8/layout/hProcess11"/>
    <dgm:cxn modelId="{EF1481BC-D14C-4BC8-BF75-C7335D68B676}" type="presParOf" srcId="{26739866-3D50-454D-876A-7A26FACB22C4}" destId="{C8759FB2-D350-4ECC-AF61-E9A0021AD84D}" srcOrd="1" destOrd="0" presId="urn:microsoft.com/office/officeart/2005/8/layout/hProcess11"/>
    <dgm:cxn modelId="{F9464846-3C30-42A6-9B81-E7E918FCC668}" type="presParOf" srcId="{26739866-3D50-454D-876A-7A26FACB22C4}" destId="{03349E5C-4A0D-42C3-8F0B-73A81941E8CA}" srcOrd="2" destOrd="0" presId="urn:microsoft.com/office/officeart/2005/8/layout/hProcess11"/>
    <dgm:cxn modelId="{02489B18-98BA-4F8B-A583-6169D6F869A4}" type="presParOf" srcId="{5E1BDF72-96A1-47FE-8E27-866B5652CA90}" destId="{91288E83-0268-41A4-8330-36D352AE27CC}" srcOrd="1" destOrd="0" presId="urn:microsoft.com/office/officeart/2005/8/layout/hProcess11"/>
    <dgm:cxn modelId="{0F44335B-5479-40BF-A553-40F988C99707}" type="presParOf" srcId="{5E1BDF72-96A1-47FE-8E27-866B5652CA90}" destId="{B24EC2EC-2F29-40F1-A6EB-57633A8A2251}" srcOrd="2" destOrd="0" presId="urn:microsoft.com/office/officeart/2005/8/layout/hProcess11"/>
    <dgm:cxn modelId="{AB143162-BF12-42AD-9118-6CA8CAE675D1}" type="presParOf" srcId="{B24EC2EC-2F29-40F1-A6EB-57633A8A2251}" destId="{6B6D1AA5-D696-41CD-91FC-EDB7448FBF85}" srcOrd="0" destOrd="0" presId="urn:microsoft.com/office/officeart/2005/8/layout/hProcess11"/>
    <dgm:cxn modelId="{5341FEC4-79E6-40D7-90B4-4D145ACA1066}" type="presParOf" srcId="{B24EC2EC-2F29-40F1-A6EB-57633A8A2251}" destId="{CD713202-FB6B-4D09-B74D-2F9C78E08B32}" srcOrd="1" destOrd="0" presId="urn:microsoft.com/office/officeart/2005/8/layout/hProcess11"/>
    <dgm:cxn modelId="{DCC1E167-7487-4090-89E7-3A7D81CAE3F1}" type="presParOf" srcId="{B24EC2EC-2F29-40F1-A6EB-57633A8A2251}" destId="{5B984BF6-062D-450E-9F7A-D99DF9927F9F}" srcOrd="2" destOrd="0" presId="urn:microsoft.com/office/officeart/2005/8/layout/hProcess11"/>
    <dgm:cxn modelId="{77A77D77-ED63-4B70-B613-4EF68EC70FAA}" type="presParOf" srcId="{5E1BDF72-96A1-47FE-8E27-866B5652CA90}" destId="{2A11D73F-77F3-441F-93A8-7D9E5C35503A}" srcOrd="3" destOrd="0" presId="urn:microsoft.com/office/officeart/2005/8/layout/hProcess11"/>
    <dgm:cxn modelId="{B3B17125-23D7-4FE8-9276-76DB22273C0B}" type="presParOf" srcId="{5E1BDF72-96A1-47FE-8E27-866B5652CA90}" destId="{82B73D6A-BE30-428D-866E-567B1B738FD3}" srcOrd="4" destOrd="0" presId="urn:microsoft.com/office/officeart/2005/8/layout/hProcess11"/>
    <dgm:cxn modelId="{56C832C1-9065-410D-B899-252BF80D25CF}" type="presParOf" srcId="{82B73D6A-BE30-428D-866E-567B1B738FD3}" destId="{14AD63BB-70B0-4D8E-9B49-D8304C523020}" srcOrd="0" destOrd="0" presId="urn:microsoft.com/office/officeart/2005/8/layout/hProcess11"/>
    <dgm:cxn modelId="{AC5B68F4-1FFF-4224-90A4-895C47188321}" type="presParOf" srcId="{82B73D6A-BE30-428D-866E-567B1B738FD3}" destId="{D8C46970-EB9F-4114-9C2D-FB6B48F9E3A1}" srcOrd="1" destOrd="0" presId="urn:microsoft.com/office/officeart/2005/8/layout/hProcess11"/>
    <dgm:cxn modelId="{17C01276-0595-44DE-873E-7401F95CDBFC}" type="presParOf" srcId="{82B73D6A-BE30-428D-866E-567B1B738FD3}" destId="{E9F10DAE-454D-4C29-9765-ABDE18F0829C}" srcOrd="2" destOrd="0" presId="urn:microsoft.com/office/officeart/2005/8/layout/hProcess11"/>
    <dgm:cxn modelId="{4C31E553-C8B3-48F7-BB9B-6ED2FE6C9AE4}" type="presParOf" srcId="{5E1BDF72-96A1-47FE-8E27-866B5652CA90}" destId="{636D8875-98E1-4F58-AAE9-01814F835E59}" srcOrd="5" destOrd="0" presId="urn:microsoft.com/office/officeart/2005/8/layout/hProcess11"/>
    <dgm:cxn modelId="{0D0E110F-EFB3-4043-9749-FFFDC253BFFC}" type="presParOf" srcId="{5E1BDF72-96A1-47FE-8E27-866B5652CA90}" destId="{4BF71D5C-E20B-400E-B59B-FCCB2472C7C4}" srcOrd="6" destOrd="0" presId="urn:microsoft.com/office/officeart/2005/8/layout/hProcess11"/>
    <dgm:cxn modelId="{71F9FC74-EC2B-45D8-B06C-27666E6542E7}" type="presParOf" srcId="{4BF71D5C-E20B-400E-B59B-FCCB2472C7C4}" destId="{909D34F0-30CF-45D9-A04D-730CD9E27FB7}" srcOrd="0" destOrd="0" presId="urn:microsoft.com/office/officeart/2005/8/layout/hProcess11"/>
    <dgm:cxn modelId="{AF7C5CEA-1B57-471F-8E66-4459E1432A47}" type="presParOf" srcId="{4BF71D5C-E20B-400E-B59B-FCCB2472C7C4}" destId="{EEE0E57B-0D63-4115-A0FD-2BB48C70B4CE}" srcOrd="1" destOrd="0" presId="urn:microsoft.com/office/officeart/2005/8/layout/hProcess11"/>
    <dgm:cxn modelId="{FDCAB46C-9576-4803-9BCE-1601C7307EDE}" type="presParOf" srcId="{4BF71D5C-E20B-400E-B59B-FCCB2472C7C4}" destId="{5377C5B7-A96F-42FF-895D-61E75EDFF553}" srcOrd="2" destOrd="0" presId="urn:microsoft.com/office/officeart/2005/8/layout/hProcess11"/>
    <dgm:cxn modelId="{E4CB41DC-DA7B-4921-9EE7-D1DF85F38D87}" type="presParOf" srcId="{5E1BDF72-96A1-47FE-8E27-866B5652CA90}" destId="{4A28B16C-4869-401B-A3A5-E33FFDF8C09B}" srcOrd="7" destOrd="0" presId="urn:microsoft.com/office/officeart/2005/8/layout/hProcess11"/>
    <dgm:cxn modelId="{EB404883-4545-4AB1-BE6B-8471231CE893}" type="presParOf" srcId="{5E1BDF72-96A1-47FE-8E27-866B5652CA90}" destId="{838E31A1-BCB1-4072-AEE6-C0E97714C468}" srcOrd="8" destOrd="0" presId="urn:microsoft.com/office/officeart/2005/8/layout/hProcess11"/>
    <dgm:cxn modelId="{D10F6B9E-1186-4D6D-ACDB-A6F9E1B54754}" type="presParOf" srcId="{838E31A1-BCB1-4072-AEE6-C0E97714C468}" destId="{50CAB874-4F1B-4B79-9912-10A615136038}" srcOrd="0" destOrd="0" presId="urn:microsoft.com/office/officeart/2005/8/layout/hProcess11"/>
    <dgm:cxn modelId="{169C5910-0646-4076-91A7-D1DE89CBCBA0}" type="presParOf" srcId="{838E31A1-BCB1-4072-AEE6-C0E97714C468}" destId="{4D06BD19-9C3B-441A-952B-D373A6B4A1CF}" srcOrd="1" destOrd="0" presId="urn:microsoft.com/office/officeart/2005/8/layout/hProcess11"/>
    <dgm:cxn modelId="{B25396D2-DE21-46A9-849A-01CB85F24CF8}" type="presParOf" srcId="{838E31A1-BCB1-4072-AEE6-C0E97714C468}" destId="{67449CC5-3BF6-491E-98E9-8E1413889E75}" srcOrd="2" destOrd="0" presId="urn:microsoft.com/office/officeart/2005/8/layout/hProcess11"/>
    <dgm:cxn modelId="{1E947474-251A-4F02-AC90-AF04DF56B90E}" type="presParOf" srcId="{5E1BDF72-96A1-47FE-8E27-866B5652CA90}" destId="{B3E6EA64-A215-4439-B5CC-349F7C9FC2EC}" srcOrd="9" destOrd="0" presId="urn:microsoft.com/office/officeart/2005/8/layout/hProcess11"/>
    <dgm:cxn modelId="{CF68E72E-D902-4E7E-9F84-F7BEA7FAA364}" type="presParOf" srcId="{5E1BDF72-96A1-47FE-8E27-866B5652CA90}" destId="{279E61A9-91DD-4623-A8C7-CC24CACFD32E}" srcOrd="10" destOrd="0" presId="urn:microsoft.com/office/officeart/2005/8/layout/hProcess11"/>
    <dgm:cxn modelId="{F5BA0059-F091-4980-982C-2CD6A43DA77F}" type="presParOf" srcId="{279E61A9-91DD-4623-A8C7-CC24CACFD32E}" destId="{BE932482-76BF-4328-B6C4-62DD2E7B03B0}" srcOrd="0" destOrd="0" presId="urn:microsoft.com/office/officeart/2005/8/layout/hProcess11"/>
    <dgm:cxn modelId="{DD91E7A8-8F21-480D-9A6D-BF408060700E}" type="presParOf" srcId="{279E61A9-91DD-4623-A8C7-CC24CACFD32E}" destId="{2A7F36F5-5CFA-4454-B2AB-8A01F4BD248F}" srcOrd="1" destOrd="0" presId="urn:microsoft.com/office/officeart/2005/8/layout/hProcess11"/>
    <dgm:cxn modelId="{2DE9BBB4-CE81-4A5F-A10E-17F30864A24C}" type="presParOf" srcId="{279E61A9-91DD-4623-A8C7-CC24CACFD32E}" destId="{B6D9EEE6-2369-490E-941A-3D0357C2C61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FD012-9595-4EF3-AAA8-81713F1DDEAF}">
      <dsp:nvSpPr>
        <dsp:cNvPr id="0" name=""/>
        <dsp:cNvSpPr/>
      </dsp:nvSpPr>
      <dsp:spPr>
        <a:xfrm>
          <a:off x="0" y="1170172"/>
          <a:ext cx="8895283" cy="156023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F0959-1672-4904-975C-4B0646393E29}">
      <dsp:nvSpPr>
        <dsp:cNvPr id="0" name=""/>
        <dsp:cNvSpPr/>
      </dsp:nvSpPr>
      <dsp:spPr>
        <a:xfrm>
          <a:off x="406" y="0"/>
          <a:ext cx="1182884"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rtl="0">
            <a:lnSpc>
              <a:spcPct val="90000"/>
            </a:lnSpc>
            <a:spcBef>
              <a:spcPct val="0"/>
            </a:spcBef>
            <a:spcAft>
              <a:spcPct val="35000"/>
            </a:spcAft>
            <a:buNone/>
          </a:pPr>
          <a:r>
            <a:rPr lang="en-AU" sz="1200" b="1" kern="1200"/>
            <a:t>18</a:t>
          </a:r>
          <a:r>
            <a:rPr lang="en-AU" sz="1200" b="1" kern="1200">
              <a:latin typeface="Public Sans"/>
            </a:rPr>
            <a:t> Nov</a:t>
          </a:r>
          <a:r>
            <a:rPr lang="en-AU" sz="1200" b="1" kern="1200"/>
            <a:t> 2024 </a:t>
          </a:r>
          <a:r>
            <a:rPr lang="en-AU" sz="1200" kern="1200"/>
            <a:t>– Applications Open</a:t>
          </a:r>
        </a:p>
      </dsp:txBody>
      <dsp:txXfrm>
        <a:off x="406" y="0"/>
        <a:ext cx="1182884" cy="1560230"/>
      </dsp:txXfrm>
    </dsp:sp>
    <dsp:sp modelId="{C8759FB2-D350-4ECC-AF61-E9A0021AD84D}">
      <dsp:nvSpPr>
        <dsp:cNvPr id="0" name=""/>
        <dsp:cNvSpPr/>
      </dsp:nvSpPr>
      <dsp:spPr>
        <a:xfrm>
          <a:off x="396820"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D1AA5-D696-41CD-91FC-EDB7448FBF85}">
      <dsp:nvSpPr>
        <dsp:cNvPr id="0" name=""/>
        <dsp:cNvSpPr/>
      </dsp:nvSpPr>
      <dsp:spPr>
        <a:xfrm>
          <a:off x="1228440" y="2340345"/>
          <a:ext cx="1314766"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AU" sz="1200" b="1" kern="1200"/>
            <a:t>8 Jan 2025 </a:t>
          </a:r>
          <a:r>
            <a:rPr lang="en-AU" sz="1200" kern="1200"/>
            <a:t>– Applications Close</a:t>
          </a:r>
        </a:p>
      </dsp:txBody>
      <dsp:txXfrm>
        <a:off x="1228440" y="2340345"/>
        <a:ext cx="1314766" cy="1560230"/>
      </dsp:txXfrm>
    </dsp:sp>
    <dsp:sp modelId="{CD713202-FB6B-4D09-B74D-2F9C78E08B32}">
      <dsp:nvSpPr>
        <dsp:cNvPr id="0" name=""/>
        <dsp:cNvSpPr/>
      </dsp:nvSpPr>
      <dsp:spPr>
        <a:xfrm>
          <a:off x="1690795"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D63BB-70B0-4D8E-9B49-D8304C523020}">
      <dsp:nvSpPr>
        <dsp:cNvPr id="0" name=""/>
        <dsp:cNvSpPr/>
      </dsp:nvSpPr>
      <dsp:spPr>
        <a:xfrm>
          <a:off x="2588357" y="0"/>
          <a:ext cx="1228332"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AU" sz="1200" b="1" kern="1200"/>
            <a:t>4 Feb 2025 – </a:t>
          </a:r>
          <a:r>
            <a:rPr lang="en-AU" sz="1200" b="0" kern="1200"/>
            <a:t>ANU final selections</a:t>
          </a:r>
        </a:p>
      </dsp:txBody>
      <dsp:txXfrm>
        <a:off x="2588357" y="0"/>
        <a:ext cx="1228332" cy="1560230"/>
      </dsp:txXfrm>
    </dsp:sp>
    <dsp:sp modelId="{D8C46970-EB9F-4114-9C2D-FB6B48F9E3A1}">
      <dsp:nvSpPr>
        <dsp:cNvPr id="0" name=""/>
        <dsp:cNvSpPr/>
      </dsp:nvSpPr>
      <dsp:spPr>
        <a:xfrm>
          <a:off x="3007494"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D34F0-30CF-45D9-A04D-730CD9E27FB7}">
      <dsp:nvSpPr>
        <dsp:cNvPr id="0" name=""/>
        <dsp:cNvSpPr/>
      </dsp:nvSpPr>
      <dsp:spPr>
        <a:xfrm>
          <a:off x="3861838" y="2340345"/>
          <a:ext cx="1280525"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AU" sz="1200" b="1" kern="1200"/>
            <a:t>12 Feb 2025 – </a:t>
          </a:r>
          <a:r>
            <a:rPr lang="en-AU" sz="1200" b="0" kern="1200"/>
            <a:t>A</a:t>
          </a:r>
          <a:r>
            <a:rPr lang="en-AU" sz="1200" kern="1200"/>
            <a:t>NU nominates applicants</a:t>
          </a:r>
        </a:p>
      </dsp:txBody>
      <dsp:txXfrm>
        <a:off x="3861838" y="2340345"/>
        <a:ext cx="1280525" cy="1560230"/>
      </dsp:txXfrm>
    </dsp:sp>
    <dsp:sp modelId="{EEE0E57B-0D63-4115-A0FD-2BB48C70B4CE}">
      <dsp:nvSpPr>
        <dsp:cNvPr id="0" name=""/>
        <dsp:cNvSpPr/>
      </dsp:nvSpPr>
      <dsp:spPr>
        <a:xfrm>
          <a:off x="4307072"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CAB874-4F1B-4B79-9912-10A615136038}">
      <dsp:nvSpPr>
        <dsp:cNvPr id="0" name=""/>
        <dsp:cNvSpPr/>
      </dsp:nvSpPr>
      <dsp:spPr>
        <a:xfrm>
          <a:off x="5187513" y="0"/>
          <a:ext cx="1168346"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AU" sz="1200" b="1" kern="1200"/>
            <a:t>March 2025</a:t>
          </a:r>
          <a:r>
            <a:rPr lang="en-AU" sz="1200" kern="1200"/>
            <a:t> – Yale </a:t>
          </a:r>
          <a:r>
            <a:rPr lang="en-US" sz="1200" kern="1200"/>
            <a:t>final selections</a:t>
          </a:r>
          <a:endParaRPr lang="en-AU" sz="1200" kern="1200"/>
        </a:p>
      </dsp:txBody>
      <dsp:txXfrm>
        <a:off x="5187513" y="0"/>
        <a:ext cx="1168346" cy="1560230"/>
      </dsp:txXfrm>
    </dsp:sp>
    <dsp:sp modelId="{4D06BD19-9C3B-441A-952B-D373A6B4A1CF}">
      <dsp:nvSpPr>
        <dsp:cNvPr id="0" name=""/>
        <dsp:cNvSpPr/>
      </dsp:nvSpPr>
      <dsp:spPr>
        <a:xfrm>
          <a:off x="5576658"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932482-76BF-4328-B6C4-62DD2E7B03B0}">
      <dsp:nvSpPr>
        <dsp:cNvPr id="0" name=""/>
        <dsp:cNvSpPr/>
      </dsp:nvSpPr>
      <dsp:spPr>
        <a:xfrm>
          <a:off x="6401009" y="2340345"/>
          <a:ext cx="1604338" cy="1560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AU" sz="1200" b="1" kern="1200"/>
            <a:t>15 April 2025</a:t>
          </a:r>
          <a:r>
            <a:rPr lang="en-AU" sz="1200" kern="1200"/>
            <a:t> – Y</a:t>
          </a:r>
          <a:r>
            <a:rPr lang="en-US" sz="1200" kern="1200"/>
            <a:t>ale informs ANU of successful applicants</a:t>
          </a:r>
          <a:endParaRPr lang="en-AU" sz="1200" kern="1200"/>
        </a:p>
      </dsp:txBody>
      <dsp:txXfrm>
        <a:off x="6401009" y="2340345"/>
        <a:ext cx="1604338" cy="1560230"/>
      </dsp:txXfrm>
    </dsp:sp>
    <dsp:sp modelId="{2A7F36F5-5CFA-4454-B2AB-8A01F4BD248F}">
      <dsp:nvSpPr>
        <dsp:cNvPr id="0" name=""/>
        <dsp:cNvSpPr/>
      </dsp:nvSpPr>
      <dsp:spPr>
        <a:xfrm>
          <a:off x="7008149" y="1755259"/>
          <a:ext cx="390057" cy="390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C0A257-B081-4972-B0CF-1F39F8714D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D948091-2DCD-4509-A944-5FC3CAA095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B27F89-6F89-4D72-A243-A68B4122D611}" type="datetimeFigureOut">
              <a:rPr lang="en-AU" smtClean="0"/>
              <a:t>13/12/2024</a:t>
            </a:fld>
            <a:endParaRPr lang="en-AU"/>
          </a:p>
        </p:txBody>
      </p:sp>
      <p:sp>
        <p:nvSpPr>
          <p:cNvPr id="4" name="Footer Placeholder 3">
            <a:extLst>
              <a:ext uri="{FF2B5EF4-FFF2-40B4-BE49-F238E27FC236}">
                <a16:creationId xmlns:a16="http://schemas.microsoft.com/office/drawing/2014/main" id="{9BC56B26-2CBE-4E97-9F33-B336733FE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337CD2B-E28A-4D49-A0FA-D516F93D72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8E5BEA-06EA-4996-A757-E0A11090F5C6}" type="slidenum">
              <a:rPr lang="en-AU" smtClean="0"/>
              <a:t>‹#›</a:t>
            </a:fld>
            <a:endParaRPr lang="en-AU"/>
          </a:p>
        </p:txBody>
      </p:sp>
    </p:spTree>
    <p:extLst>
      <p:ext uri="{BB962C8B-B14F-4D97-AF65-F5344CB8AC3E}">
        <p14:creationId xmlns:p14="http://schemas.microsoft.com/office/powerpoint/2010/main" val="2408613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51D79-A941-472A-B86F-4C1D5FA7235B}" type="datetimeFigureOut">
              <a:rPr lang="en-AU" smtClean="0"/>
              <a:t>13/12/2024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29E61-899D-4DEC-B2DA-C928176A27CF}" type="slidenum">
              <a:rPr lang="en-AU" smtClean="0"/>
              <a:t>‹#›</a:t>
            </a:fld>
            <a:endParaRPr lang="en-AU"/>
          </a:p>
        </p:txBody>
      </p:sp>
    </p:spTree>
    <p:extLst>
      <p:ext uri="{BB962C8B-B14F-4D97-AF65-F5344CB8AC3E}">
        <p14:creationId xmlns:p14="http://schemas.microsoft.com/office/powerpoint/2010/main" val="8560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Record the session – ask consent</a:t>
            </a:r>
          </a:p>
        </p:txBody>
      </p:sp>
      <p:sp>
        <p:nvSpPr>
          <p:cNvPr id="4" name="Slide Number Placeholder 3"/>
          <p:cNvSpPr>
            <a:spLocks noGrp="1"/>
          </p:cNvSpPr>
          <p:nvPr>
            <p:ph type="sldNum" sz="quarter" idx="5"/>
          </p:nvPr>
        </p:nvSpPr>
        <p:spPr/>
        <p:txBody>
          <a:bodyPr/>
          <a:lstStyle/>
          <a:p>
            <a:fld id="{10A29E61-899D-4DEC-B2DA-C928176A27CF}" type="slidenum">
              <a:rPr lang="en-AU" smtClean="0"/>
              <a:t>2</a:t>
            </a:fld>
            <a:endParaRPr lang="en-AU"/>
          </a:p>
        </p:txBody>
      </p:sp>
    </p:spTree>
    <p:extLst>
      <p:ext uri="{BB962C8B-B14F-4D97-AF65-F5344CB8AC3E}">
        <p14:creationId xmlns:p14="http://schemas.microsoft.com/office/powerpoint/2010/main" val="30161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fellowship is a partnership between participating universities around the world, including Yale, Cambridge, and Tokyo University. Each year, up to thirteen students are selected to receive the fellowship and spend an academic year at one of the partner universities.</a:t>
            </a:r>
          </a:p>
        </p:txBody>
      </p:sp>
      <p:sp>
        <p:nvSpPr>
          <p:cNvPr id="4" name="Slide Number Placeholder 3"/>
          <p:cNvSpPr>
            <a:spLocks noGrp="1"/>
          </p:cNvSpPr>
          <p:nvPr>
            <p:ph type="sldNum" sz="quarter" idx="5"/>
          </p:nvPr>
        </p:nvSpPr>
        <p:spPr/>
        <p:txBody>
          <a:bodyPr/>
          <a:lstStyle/>
          <a:p>
            <a:fld id="{10A29E61-899D-4DEC-B2DA-C928176A27CF}" type="slidenum">
              <a:rPr lang="en-AU" smtClean="0"/>
              <a:t>3</a:t>
            </a:fld>
            <a:endParaRPr lang="en-AU"/>
          </a:p>
        </p:txBody>
      </p:sp>
    </p:spTree>
    <p:extLst>
      <p:ext uri="{BB962C8B-B14F-4D97-AF65-F5344CB8AC3E}">
        <p14:creationId xmlns:p14="http://schemas.microsoft.com/office/powerpoint/2010/main" val="1405302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be eligible for the fellowship, applicants must be enrolled in a graduate program at one of the participating universities and have completed at least one year of study. They must also have a strong academic record and demonstrate a commitment to the field of global affairs.</a:t>
            </a:r>
          </a:p>
        </p:txBody>
      </p:sp>
      <p:sp>
        <p:nvSpPr>
          <p:cNvPr id="4" name="Slide Number Placeholder 3"/>
          <p:cNvSpPr>
            <a:spLocks noGrp="1"/>
          </p:cNvSpPr>
          <p:nvPr>
            <p:ph type="sldNum" sz="quarter" idx="5"/>
          </p:nvPr>
        </p:nvSpPr>
        <p:spPr/>
        <p:txBody>
          <a:bodyPr/>
          <a:lstStyle/>
          <a:p>
            <a:fld id="{10A29E61-899D-4DEC-B2DA-C928176A27CF}" type="slidenum">
              <a:rPr lang="en-AU" smtClean="0"/>
              <a:t>4</a:t>
            </a:fld>
            <a:endParaRPr lang="en-AU"/>
          </a:p>
        </p:txBody>
      </p:sp>
    </p:spTree>
    <p:extLst>
      <p:ext uri="{BB962C8B-B14F-4D97-AF65-F5344CB8AC3E}">
        <p14:creationId xmlns:p14="http://schemas.microsoft.com/office/powerpoint/2010/main" val="341119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application deadline for the fellowship is usually in late November, and the selection period takes place in December and January. The announcement of awards is typically made in February or March. It's important to keep these dates in mind to ensure that you don't miss any deadlines.</a:t>
            </a:r>
          </a:p>
        </p:txBody>
      </p:sp>
      <p:sp>
        <p:nvSpPr>
          <p:cNvPr id="4" name="Slide Number Placeholder 3"/>
          <p:cNvSpPr>
            <a:spLocks noGrp="1"/>
          </p:cNvSpPr>
          <p:nvPr>
            <p:ph type="sldNum" sz="quarter" idx="5"/>
          </p:nvPr>
        </p:nvSpPr>
        <p:spPr/>
        <p:txBody>
          <a:bodyPr/>
          <a:lstStyle/>
          <a:p>
            <a:fld id="{10A29E61-899D-4DEC-B2DA-C928176A27CF}" type="slidenum">
              <a:rPr lang="en-AU" smtClean="0"/>
              <a:t>5</a:t>
            </a:fld>
            <a:endParaRPr lang="en-AU"/>
          </a:p>
        </p:txBody>
      </p:sp>
    </p:spTree>
    <p:extLst>
      <p:ext uri="{BB962C8B-B14F-4D97-AF65-F5344CB8AC3E}">
        <p14:creationId xmlns:p14="http://schemas.microsoft.com/office/powerpoint/2010/main" val="66692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Each fellow receives a stipend to cover living and travel expenses, as well as access to research resources, such as libraries and archives. The fellowship also provides opportunities to attend conferences and workshops, and collaborate with scholars from around the world.</a:t>
            </a:r>
          </a:p>
        </p:txBody>
      </p:sp>
      <p:sp>
        <p:nvSpPr>
          <p:cNvPr id="4" name="Slide Number Placeholder 3"/>
          <p:cNvSpPr>
            <a:spLocks noGrp="1"/>
          </p:cNvSpPr>
          <p:nvPr>
            <p:ph type="sldNum" sz="quarter" idx="5"/>
          </p:nvPr>
        </p:nvSpPr>
        <p:spPr/>
        <p:txBody>
          <a:bodyPr/>
          <a:lstStyle/>
          <a:p>
            <a:fld id="{10A29E61-899D-4DEC-B2DA-C928176A27CF}" type="slidenum">
              <a:rPr lang="en-AU" smtClean="0"/>
              <a:t>6</a:t>
            </a:fld>
            <a:endParaRPr lang="en-AU"/>
          </a:p>
        </p:txBody>
      </p:sp>
    </p:spTree>
    <p:extLst>
      <p:ext uri="{BB962C8B-B14F-4D97-AF65-F5344CB8AC3E}">
        <p14:creationId xmlns:p14="http://schemas.microsoft.com/office/powerpoint/2010/main" val="48040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We encourage all eligible students to apply for the Fox International Fellowship. If you have any questions, please contact us at [insert contact information].</a:t>
            </a:r>
          </a:p>
        </p:txBody>
      </p:sp>
      <p:sp>
        <p:nvSpPr>
          <p:cNvPr id="4" name="Slide Number Placeholder 3"/>
          <p:cNvSpPr>
            <a:spLocks noGrp="1"/>
          </p:cNvSpPr>
          <p:nvPr>
            <p:ph type="sldNum" sz="quarter" idx="5"/>
          </p:nvPr>
        </p:nvSpPr>
        <p:spPr/>
        <p:txBody>
          <a:bodyPr/>
          <a:lstStyle/>
          <a:p>
            <a:fld id="{10A29E61-899D-4DEC-B2DA-C928176A27CF}" type="slidenum">
              <a:rPr lang="en-AU" smtClean="0"/>
              <a:t>7</a:t>
            </a:fld>
            <a:endParaRPr lang="en-AU"/>
          </a:p>
        </p:txBody>
      </p:sp>
    </p:spTree>
    <p:extLst>
      <p:ext uri="{BB962C8B-B14F-4D97-AF65-F5344CB8AC3E}">
        <p14:creationId xmlns:p14="http://schemas.microsoft.com/office/powerpoint/2010/main" val="1254904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425450" y="373063"/>
            <a:ext cx="6120000" cy="3960000"/>
          </a:xfrm>
        </p:spPr>
        <p:txBody>
          <a:bodyPr/>
          <a:lstStyle>
            <a:lvl1pPr>
              <a:lnSpc>
                <a:spcPct val="80000"/>
              </a:lnSpc>
              <a:spcBef>
                <a:spcPts val="0"/>
              </a:spcBef>
              <a:spcAft>
                <a:spcPts val="2835"/>
              </a:spcAft>
              <a:defRPr sz="6400" cap="all" baseline="0"/>
            </a:lvl1pPr>
            <a:lvl2pPr>
              <a:defRPr sz="1800">
                <a:solidFill>
                  <a:schemeClr val="accent1"/>
                </a:solidFill>
              </a:defRPr>
            </a:lvl2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2ED46DD6-3FEF-4E8E-852D-6AB87C9AE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400" y="0"/>
            <a:ext cx="1736846" cy="5143500"/>
          </a:xfrm>
          <a:prstGeom prst="rect">
            <a:avLst/>
          </a:prstGeom>
        </p:spPr>
      </p:pic>
      <p:sp>
        <p:nvSpPr>
          <p:cNvPr id="4" name="Footer Placeholder 4">
            <a:extLst>
              <a:ext uri="{FF2B5EF4-FFF2-40B4-BE49-F238E27FC236}">
                <a16:creationId xmlns:a16="http://schemas.microsoft.com/office/drawing/2014/main" id="{F21003A7-996F-2041-9CFA-9950B9616914}"/>
              </a:ext>
            </a:extLst>
          </p:cNvPr>
          <p:cNvSpPr txBox="1">
            <a:spLocks/>
          </p:cNvSpPr>
          <p:nvPr userDrawn="1"/>
        </p:nvSpPr>
        <p:spPr>
          <a:xfrm rot="16200000">
            <a:off x="8299386" y="738762"/>
            <a:ext cx="1471979" cy="21725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rt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1" spcCol="180000">
            <a:noAutofit/>
          </a:bodyPr>
          <a:lstStyle>
            <a:lvl1pPr>
              <a:defRPr sz="1400">
                <a:solidFill>
                  <a:schemeClr val="accent1"/>
                </a:solidFill>
                <a:latin typeface="+mj-lt"/>
              </a:defRPr>
            </a:lvl1pPr>
            <a:lvl2pPr>
              <a:defRPr sz="1100"/>
            </a:lvl2pPr>
            <a:lvl3pPr marL="90000" indent="-90000">
              <a:defRPr sz="1100"/>
            </a:lvl3pPr>
            <a:lvl4pPr marL="180000" indent="-90000">
              <a:defRPr sz="1100"/>
            </a:lvl4pPr>
            <a:lvl5pPr marL="270000" indent="-90000">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tx1"/>
                </a:solidFill>
              </a:defRPr>
            </a:lvl2pPr>
            <a:lvl3pPr>
              <a:defRPr sz="3600"/>
            </a:lvl3pPr>
            <a:lvl4pPr>
              <a:defRPr sz="3600"/>
            </a:lvl4pPr>
            <a:lvl5pPr>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0727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accent1"/>
                </a:solidFill>
              </a:defRPr>
            </a:lvl1pPr>
            <a:lvl2pPr>
              <a:spcAft>
                <a:spcPts val="1200"/>
              </a:spcAft>
              <a:defRPr sz="1800">
                <a:solidFill>
                  <a:schemeClr val="tx1"/>
                </a:solidFill>
              </a:defRPr>
            </a:lvl2pPr>
            <a:lvl3pPr>
              <a:buNone/>
              <a:defRPr/>
            </a:lvl3pPr>
            <a:lvl4pPr marL="179388" indent="-179388">
              <a:buFont typeface="Arial" panose="020B0604020202020204" pitchFamily="34" charset="0"/>
              <a:buChar char="•"/>
              <a:defRPr/>
            </a:lvl4pPr>
            <a:lvl5pPr marL="357188" indent="-179388">
              <a:buFont typeface="Times New Roman" panose="02020603050405020304"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440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maller left, conten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40000"/>
          </a:xfrm>
        </p:spPr>
        <p:txBody>
          <a:bodyPr numCol="2" spcCol="180000">
            <a:noAutofit/>
          </a:bodyPr>
          <a:lstStyle>
            <a:lvl1pPr>
              <a:defRPr sz="8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4" name="Text Placeholder 3">
            <a:extLst>
              <a:ext uri="{FF2B5EF4-FFF2-40B4-BE49-F238E27FC236}">
                <a16:creationId xmlns:a16="http://schemas.microsoft.com/office/drawing/2014/main" id="{B8587F0A-3EF9-46A9-A8FF-9715CF092942}"/>
              </a:ext>
            </a:extLst>
          </p:cNvPr>
          <p:cNvSpPr>
            <a:spLocks noGrp="1"/>
          </p:cNvSpPr>
          <p:nvPr>
            <p:ph type="body" sz="quarter" idx="13"/>
          </p:nvPr>
        </p:nvSpPr>
        <p:spPr>
          <a:xfrm>
            <a:off x="323850" y="324000"/>
            <a:ext cx="252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99705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11" name="Text Placeholder 7">
            <a:extLst>
              <a:ext uri="{FF2B5EF4-FFF2-40B4-BE49-F238E27FC236}">
                <a16:creationId xmlns:a16="http://schemas.microsoft.com/office/drawing/2014/main" id="{94117324-6B4D-4511-9A09-354F37701177}"/>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4076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00" y="1800000"/>
            <a:ext cx="3600000" cy="27000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323850" y="324000"/>
            <a:ext cx="3600000"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5256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5112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30934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50" y="1080000"/>
            <a:ext cx="3600000" cy="3347538"/>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220000" y="324000"/>
            <a:ext cx="3600000" cy="1512887"/>
          </a:xfrm>
        </p:spPr>
        <p:txBody>
          <a:bodyPr/>
          <a:lstStyle>
            <a:lvl1pPr>
              <a:lnSpc>
                <a:spcPct val="80000"/>
              </a:lnSpc>
              <a:defRPr sz="3600">
                <a:solidFill>
                  <a:schemeClr val="tx1"/>
                </a:solidFill>
              </a:defRPr>
            </a:lvl1pPr>
            <a:lvl2pPr>
              <a:defRPr sz="1800">
                <a:solidFill>
                  <a:schemeClr val="accent1"/>
                </a:solidFill>
              </a:defRPr>
            </a:lvl2pPr>
            <a:lvl3pPr>
              <a:buNone/>
              <a:defRPr/>
            </a:lvl3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cxnSp>
        <p:nvCxnSpPr>
          <p:cNvPr id="12" name="Straight Connector 11">
            <a:extLst>
              <a:ext uri="{FF2B5EF4-FFF2-40B4-BE49-F238E27FC236}">
                <a16:creationId xmlns:a16="http://schemas.microsoft.com/office/drawing/2014/main" id="{AE17CBD4-5DAE-4848-BC50-36416D91C4AD}"/>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3528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396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0226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large image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132000" y="323850"/>
            <a:ext cx="5652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2952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3" name="Text Placeholder 3">
            <a:extLst>
              <a:ext uri="{FF2B5EF4-FFF2-40B4-BE49-F238E27FC236}">
                <a16:creationId xmlns:a16="http://schemas.microsoft.com/office/drawing/2014/main" id="{86B4478A-1BDA-4472-A289-4B0C4E795994}"/>
              </a:ext>
            </a:extLst>
          </p:cNvPr>
          <p:cNvSpPr>
            <a:spLocks noGrp="1"/>
          </p:cNvSpPr>
          <p:nvPr>
            <p:ph type="body" sz="quarter" idx="13"/>
          </p:nvPr>
        </p:nvSpPr>
        <p:spPr>
          <a:xfrm>
            <a:off x="323850" y="324000"/>
            <a:ext cx="2160000" cy="4140000"/>
          </a:xfrm>
        </p:spPr>
        <p:txBody>
          <a:bodyPr/>
          <a:lstStyle>
            <a:lvl1pPr>
              <a:lnSpc>
                <a:spcPct val="80000"/>
              </a:lnSpc>
              <a:defRPr sz="3600">
                <a:solidFill>
                  <a:schemeClr val="tx1"/>
                </a:solidFill>
              </a:defRPr>
            </a:lvl1pPr>
            <a:lvl2pPr>
              <a:spcAft>
                <a:spcPts val="1200"/>
              </a:spcAft>
              <a:defRPr sz="1800">
                <a:solidFill>
                  <a:schemeClr val="accent1"/>
                </a:solidFill>
              </a:defRPr>
            </a:lvl2pPr>
            <a:lvl3pPr>
              <a:buNone/>
              <a:defRPr sz="800"/>
            </a:lvl3pPr>
            <a:lvl4pPr marL="179388" indent="-179388">
              <a:buFont typeface="Arial" panose="020B0604020202020204" pitchFamily="34" charset="0"/>
              <a:buChar char="•"/>
              <a:defRPr sz="800"/>
            </a:lvl4pPr>
            <a:lvl5pPr marL="357188" indent="-179388">
              <a:buFont typeface="Times New Roman" panose="02020603050405020304" pitchFamily="18" charset="0"/>
              <a:buChar cha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89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Graduate Research Office  |   Fox International Fellowship - Information Session</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8460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F005714D-B845-45B5-AB70-7040C7217277}"/>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301168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s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Graduate Research Office  |   Fox International Fellowship - Information Session</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4104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680000" y="324000"/>
            <a:ext cx="4104000" cy="41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536000" y="630621"/>
            <a:ext cx="108000" cy="3796917"/>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22489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ggered imag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Graduate Research Office  |   Fox International Fellowship - Information Session</a:t>
            </a:r>
          </a:p>
        </p:txBody>
      </p:sp>
      <p:sp>
        <p:nvSpPr>
          <p:cNvPr id="4" name="Slide Number Placeholder 3"/>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7776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Picture Placeholder 7">
            <a:extLst>
              <a:ext uri="{FF2B5EF4-FFF2-40B4-BE49-F238E27FC236}">
                <a16:creationId xmlns:a16="http://schemas.microsoft.com/office/drawing/2014/main" id="{73307DB3-CBE2-4A55-BE8E-C26CBADA0D74}"/>
              </a:ext>
            </a:extLst>
          </p:cNvPr>
          <p:cNvSpPr>
            <a:spLocks noGrp="1"/>
          </p:cNvSpPr>
          <p:nvPr>
            <p:ph type="pic" sz="quarter" idx="13"/>
          </p:nvPr>
        </p:nvSpPr>
        <p:spPr>
          <a:xfrm>
            <a:off x="323850" y="324000"/>
            <a:ext cx="3528000" cy="4104000"/>
          </a:xfrm>
        </p:spPr>
        <p:txBody>
          <a:bodyPr/>
          <a:lstStyle/>
          <a:p>
            <a:r>
              <a:rPr lang="en-US"/>
              <a:t>Click icon to add picture</a:t>
            </a:r>
            <a:endParaRPr lang="en-AU"/>
          </a:p>
        </p:txBody>
      </p:sp>
      <p:sp>
        <p:nvSpPr>
          <p:cNvPr id="9" name="Text Placeholder 15">
            <a:extLst>
              <a:ext uri="{FF2B5EF4-FFF2-40B4-BE49-F238E27FC236}">
                <a16:creationId xmlns:a16="http://schemas.microsoft.com/office/drawing/2014/main" id="{5CD301A0-52A4-469E-ACAD-84A14A2181F2}"/>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10" name="Picture Placeholder 7">
            <a:extLst>
              <a:ext uri="{FF2B5EF4-FFF2-40B4-BE49-F238E27FC236}">
                <a16:creationId xmlns:a16="http://schemas.microsoft.com/office/drawing/2014/main" id="{46B417A0-A601-4DF8-833D-2F1065E5A80D}"/>
              </a:ext>
            </a:extLst>
          </p:cNvPr>
          <p:cNvSpPr>
            <a:spLocks noGrp="1"/>
          </p:cNvSpPr>
          <p:nvPr>
            <p:ph type="pic" sz="quarter" idx="16"/>
          </p:nvPr>
        </p:nvSpPr>
        <p:spPr>
          <a:xfrm>
            <a:off x="4572000" y="324000"/>
            <a:ext cx="3528000" cy="2304000"/>
          </a:xfrm>
        </p:spPr>
        <p:txBody>
          <a:bodyPr/>
          <a:lstStyle/>
          <a:p>
            <a:r>
              <a:rPr lang="en-US"/>
              <a:t>Click icon to add picture</a:t>
            </a:r>
            <a:endParaRPr lang="en-AU"/>
          </a:p>
        </p:txBody>
      </p:sp>
      <p:sp>
        <p:nvSpPr>
          <p:cNvPr id="11" name="Text Placeholder 15">
            <a:extLst>
              <a:ext uri="{FF2B5EF4-FFF2-40B4-BE49-F238E27FC236}">
                <a16:creationId xmlns:a16="http://schemas.microsoft.com/office/drawing/2014/main" id="{C8112A07-2578-4C64-9E60-0E0913ABA16B}"/>
              </a:ext>
            </a:extLst>
          </p:cNvPr>
          <p:cNvSpPr>
            <a:spLocks noGrp="1"/>
          </p:cNvSpPr>
          <p:nvPr>
            <p:ph type="body" sz="quarter" idx="17" hasCustomPrompt="1"/>
          </p:nvPr>
        </p:nvSpPr>
        <p:spPr>
          <a:xfrm>
            <a:off x="4428000" y="324000"/>
            <a:ext cx="108000" cy="2304000"/>
          </a:xfrm>
        </p:spPr>
        <p:txBody>
          <a:bodyPr vert="vert270" anchor="t"/>
          <a:lstStyle>
            <a:lvl1pPr>
              <a:defRPr sz="600">
                <a:solidFill>
                  <a:schemeClr val="tx1"/>
                </a:solidFill>
                <a:latin typeface="+mn-lt"/>
              </a:defRPr>
            </a:lvl1pPr>
          </a:lstStyle>
          <a:p>
            <a:pPr lvl="0"/>
            <a:r>
              <a:rPr lang="en-US"/>
              <a:t>Image credit here</a:t>
            </a:r>
          </a:p>
        </p:txBody>
      </p:sp>
      <p:sp>
        <p:nvSpPr>
          <p:cNvPr id="12" name="Picture Placeholder 7">
            <a:extLst>
              <a:ext uri="{FF2B5EF4-FFF2-40B4-BE49-F238E27FC236}">
                <a16:creationId xmlns:a16="http://schemas.microsoft.com/office/drawing/2014/main" id="{55C4169D-51A2-418E-95CB-AE67319994E9}"/>
              </a:ext>
            </a:extLst>
          </p:cNvPr>
          <p:cNvSpPr>
            <a:spLocks noGrp="1"/>
          </p:cNvSpPr>
          <p:nvPr>
            <p:ph type="pic" sz="quarter" idx="18"/>
          </p:nvPr>
        </p:nvSpPr>
        <p:spPr>
          <a:xfrm>
            <a:off x="6660000" y="2916000"/>
            <a:ext cx="2124000" cy="1476000"/>
          </a:xfrm>
        </p:spPr>
        <p:txBody>
          <a:bodyPr/>
          <a:lstStyle/>
          <a:p>
            <a:r>
              <a:rPr lang="en-US"/>
              <a:t>Click icon to add picture</a:t>
            </a:r>
            <a:endParaRPr lang="en-AU"/>
          </a:p>
        </p:txBody>
      </p:sp>
      <p:sp>
        <p:nvSpPr>
          <p:cNvPr id="13" name="Text Placeholder 15">
            <a:extLst>
              <a:ext uri="{FF2B5EF4-FFF2-40B4-BE49-F238E27FC236}">
                <a16:creationId xmlns:a16="http://schemas.microsoft.com/office/drawing/2014/main" id="{651BCC0A-46D4-42B0-987C-A33E38A571C3}"/>
              </a:ext>
            </a:extLst>
          </p:cNvPr>
          <p:cNvSpPr>
            <a:spLocks noGrp="1"/>
          </p:cNvSpPr>
          <p:nvPr>
            <p:ph type="body" sz="quarter" idx="19" hasCustomPrompt="1"/>
          </p:nvPr>
        </p:nvSpPr>
        <p:spPr>
          <a:xfrm>
            <a:off x="6523767" y="2916000"/>
            <a:ext cx="108000" cy="1476000"/>
          </a:xfrm>
        </p:spPr>
        <p:txBody>
          <a:bodyPr vert="vert270" anchor="t"/>
          <a:lstStyle>
            <a:lvl1pPr>
              <a:defRPr sz="600">
                <a:solidFill>
                  <a:schemeClr val="tx1"/>
                </a:solidFill>
                <a:latin typeface="+mn-lt"/>
              </a:defRPr>
            </a:lvl1pPr>
          </a:lstStyle>
          <a:p>
            <a:pPr lvl="0"/>
            <a:r>
              <a:rPr lang="en-US"/>
              <a:t>Image credit here</a:t>
            </a:r>
          </a:p>
        </p:txBody>
      </p:sp>
    </p:spTree>
    <p:extLst>
      <p:ext uri="{BB962C8B-B14F-4D97-AF65-F5344CB8AC3E}">
        <p14:creationId xmlns:p14="http://schemas.microsoft.com/office/powerpoint/2010/main" val="179250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1295999" y="373063"/>
            <a:ext cx="7523999" cy="3274027"/>
          </a:xfrm>
        </p:spPr>
        <p:txBody>
          <a:bodyPr/>
          <a:lstStyle>
            <a:lvl1pPr>
              <a:lnSpc>
                <a:spcPct val="80000"/>
              </a:lnSpc>
              <a:spcBef>
                <a:spcPts val="0"/>
              </a:spcBef>
              <a:spcAft>
                <a:spcPts val="2835"/>
              </a:spcAft>
              <a:defRPr sz="6400" cap="all" baseline="0">
                <a:solidFill>
                  <a:schemeClr val="tx1"/>
                </a:solidFill>
              </a:defRPr>
            </a:lvl1pPr>
            <a:lvl2pPr>
              <a:defRPr sz="1800">
                <a:solidFill>
                  <a:schemeClr val="accent1"/>
                </a:solidFill>
              </a:defRPr>
            </a:lvl2pPr>
          </a:lstStyle>
          <a:p>
            <a:pPr lvl="0"/>
            <a:r>
              <a:rPr lang="en-US"/>
              <a:t>Click to edit Master text styles</a:t>
            </a:r>
          </a:p>
          <a:p>
            <a:pPr lvl="1"/>
            <a:r>
              <a:rPr lang="en-US"/>
              <a:t>Second level</a:t>
            </a:r>
          </a:p>
        </p:txBody>
      </p:sp>
      <p:sp>
        <p:nvSpPr>
          <p:cNvPr id="3" name="Picture Placeholder 2">
            <a:extLst>
              <a:ext uri="{FF2B5EF4-FFF2-40B4-BE49-F238E27FC236}">
                <a16:creationId xmlns:a16="http://schemas.microsoft.com/office/drawing/2014/main" id="{B46A049C-4F69-43AF-8C8B-0B56DA46CD4A}"/>
              </a:ext>
            </a:extLst>
          </p:cNvPr>
          <p:cNvSpPr>
            <a:spLocks noGrp="1"/>
          </p:cNvSpPr>
          <p:nvPr>
            <p:ph type="pic" sz="quarter" idx="14"/>
          </p:nvPr>
        </p:nvSpPr>
        <p:spPr>
          <a:xfrm>
            <a:off x="4571999" y="2196000"/>
            <a:ext cx="4248000" cy="2592000"/>
          </a:xfrm>
        </p:spPr>
        <p:txBody>
          <a:bodyPr/>
          <a:lstStyle/>
          <a:p>
            <a:r>
              <a:rPr lang="en-US"/>
              <a:t>Click icon to add picture</a:t>
            </a:r>
            <a:endParaRPr lang="en-AU"/>
          </a:p>
        </p:txBody>
      </p:sp>
      <p:pic>
        <p:nvPicPr>
          <p:cNvPr id="4" name="Picture 3">
            <a:extLst>
              <a:ext uri="{FF2B5EF4-FFF2-40B4-BE49-F238E27FC236}">
                <a16:creationId xmlns:a16="http://schemas.microsoft.com/office/drawing/2014/main" id="{6BC2CD92-94A0-4183-91AF-1A31B8F16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5" name="Footer Placeholder 4">
            <a:extLst>
              <a:ext uri="{FF2B5EF4-FFF2-40B4-BE49-F238E27FC236}">
                <a16:creationId xmlns:a16="http://schemas.microsoft.com/office/drawing/2014/main" id="{33E5C636-BAFD-854B-9B7F-A267A335B9F2}"/>
              </a:ext>
            </a:extLst>
          </p:cNvPr>
          <p:cNvSpPr txBox="1">
            <a:spLocks/>
          </p:cNvSpPr>
          <p:nvPr userDrawn="1"/>
        </p:nvSpPr>
        <p:spPr>
          <a:xfrm>
            <a:off x="7397928" y="4988549"/>
            <a:ext cx="1823765"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b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b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90461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quot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72000" y="323999"/>
            <a:ext cx="3312000" cy="1980000"/>
          </a:xfrm>
        </p:spPr>
        <p:txBody>
          <a:bodyPr/>
          <a:lstStyle>
            <a:lvl1pPr>
              <a:lnSpc>
                <a:spcPct val="80000"/>
              </a:lnSpc>
              <a:defRPr sz="20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14" name="Picture Placeholder 13">
            <a:extLst>
              <a:ext uri="{FF2B5EF4-FFF2-40B4-BE49-F238E27FC236}">
                <a16:creationId xmlns:a16="http://schemas.microsoft.com/office/drawing/2014/main" id="{52B441EC-09C6-4B4A-9603-C02952057BC3}"/>
              </a:ext>
            </a:extLst>
          </p:cNvPr>
          <p:cNvSpPr>
            <a:spLocks noGrp="1"/>
          </p:cNvSpPr>
          <p:nvPr>
            <p:ph type="pic" sz="quarter" idx="14"/>
          </p:nvPr>
        </p:nvSpPr>
        <p:spPr>
          <a:xfrm>
            <a:off x="324000" y="323850"/>
            <a:ext cx="4104000" cy="4104000"/>
          </a:xfrm>
        </p:spPr>
        <p:txBody>
          <a:bodyPr/>
          <a:lstStyle/>
          <a:p>
            <a:r>
              <a:rPr lang="en-US"/>
              <a:t>Click icon to add picture</a:t>
            </a:r>
            <a:endParaRPr lang="en-AU"/>
          </a:p>
        </p:txBody>
      </p:sp>
      <p:sp>
        <p:nvSpPr>
          <p:cNvPr id="16" name="Text Placeholder 15">
            <a:extLst>
              <a:ext uri="{FF2B5EF4-FFF2-40B4-BE49-F238E27FC236}">
                <a16:creationId xmlns:a16="http://schemas.microsoft.com/office/drawing/2014/main" id="{FC4D845E-CFE4-4388-98CF-2B7CD087A960}"/>
              </a:ext>
            </a:extLst>
          </p:cNvPr>
          <p:cNvSpPr>
            <a:spLocks noGrp="1"/>
          </p:cNvSpPr>
          <p:nvPr>
            <p:ph type="body" sz="quarter" idx="15" hasCustomPrompt="1"/>
          </p:nvPr>
        </p:nvSpPr>
        <p:spPr>
          <a:xfrm>
            <a:off x="180000" y="630621"/>
            <a:ext cx="108000" cy="3796917"/>
          </a:xfrm>
        </p:spPr>
        <p:txBody>
          <a:bodyPr vert="vert270" anchor="t"/>
          <a:lstStyle>
            <a:lvl1pPr>
              <a:defRPr sz="600">
                <a:solidFill>
                  <a:schemeClr val="tx1"/>
                </a:solidFill>
                <a:latin typeface="+mn-lt"/>
              </a:defRPr>
            </a:lvl1pPr>
          </a:lstStyle>
          <a:p>
            <a:pPr lvl="0"/>
            <a:r>
              <a:rPr lang="en-US"/>
              <a:t>Image credit here</a:t>
            </a:r>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72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45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old 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2664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2664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pic>
        <p:nvPicPr>
          <p:cNvPr id="15" name="Picture 14">
            <a:extLst>
              <a:ext uri="{FF2B5EF4-FFF2-40B4-BE49-F238E27FC236}">
                <a16:creationId xmlns:a16="http://schemas.microsoft.com/office/drawing/2014/main" id="{5CCBDA75-3AB1-4C8B-B29D-537B8B1FAC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20860119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_quote">
    <p:bg>
      <p:bgRef idx="1001">
        <a:schemeClr val="bg2"/>
      </p:bgRef>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523145E-4A65-4D12-BF17-1E376D23E49C}"/>
              </a:ext>
            </a:extLst>
          </p:cNvPr>
          <p:cNvSpPr>
            <a:spLocks noGrp="1"/>
          </p:cNvSpPr>
          <p:nvPr>
            <p:ph type="body" sz="quarter" idx="13"/>
          </p:nvPr>
        </p:nvSpPr>
        <p:spPr>
          <a:xfrm>
            <a:off x="540000" y="323999"/>
            <a:ext cx="4770000" cy="2880000"/>
          </a:xfrm>
        </p:spPr>
        <p:txBody>
          <a:bodyPr/>
          <a:lstStyle>
            <a:lvl1pPr>
              <a:lnSpc>
                <a:spcPct val="80000"/>
              </a:lnSpc>
              <a:defRPr sz="2800">
                <a:solidFill>
                  <a:schemeClr val="tx1"/>
                </a:solidFill>
              </a:defRPr>
            </a:lvl1pPr>
            <a:lvl2pPr>
              <a:defRPr sz="2000">
                <a:solidFill>
                  <a:schemeClr val="accent1"/>
                </a:solidFill>
              </a:defRPr>
            </a:lvl2pPr>
            <a:lvl3pPr>
              <a:buNone/>
              <a:defRPr/>
            </a:lvl3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4" name="Text Placeholder 3">
            <a:extLst>
              <a:ext uri="{FF2B5EF4-FFF2-40B4-BE49-F238E27FC236}">
                <a16:creationId xmlns:a16="http://schemas.microsoft.com/office/drawing/2014/main" id="{2718C956-62EE-4375-80BD-F88AA733C3D8}"/>
              </a:ext>
            </a:extLst>
          </p:cNvPr>
          <p:cNvSpPr>
            <a:spLocks noGrp="1"/>
          </p:cNvSpPr>
          <p:nvPr>
            <p:ph type="body" sz="quarter" idx="16"/>
          </p:nvPr>
        </p:nvSpPr>
        <p:spPr>
          <a:xfrm>
            <a:off x="540000" y="3024000"/>
            <a:ext cx="3311525" cy="1511214"/>
          </a:xfrm>
        </p:spPr>
        <p:txBody>
          <a:bodyPr/>
          <a:lstStyle>
            <a:lvl1pPr>
              <a:spcAft>
                <a:spcPts val="0"/>
              </a:spcAft>
              <a:defRPr sz="900">
                <a:solidFill>
                  <a:schemeClr val="tx1"/>
                </a:solidFill>
              </a:defRPr>
            </a:lvl1pPr>
            <a:lvl2pPr>
              <a:spcAft>
                <a:spcPts val="0"/>
              </a:spcAft>
              <a:defRPr sz="900">
                <a:solidFill>
                  <a:schemeClr val="tx1"/>
                </a:solidFill>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D49A01F5-92DF-1D48-B3C0-D8F1FC50B6AB}"/>
              </a:ext>
            </a:extLst>
          </p:cNvPr>
          <p:cNvSpPr txBox="1">
            <a:spLocks/>
          </p:cNvSpPr>
          <p:nvPr userDrawn="1"/>
        </p:nvSpPr>
        <p:spPr>
          <a:xfrm>
            <a:off x="7380000" y="5054290"/>
            <a:ext cx="1035570"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00">
                <a:solidFill>
                  <a:schemeClr val="tx2">
                    <a:lumMod val="75000"/>
                  </a:schemeClr>
                </a:solidFill>
              </a:rPr>
              <a:t>CRICOS Provider #00120C</a:t>
            </a:r>
            <a:endParaRPr lang="en-AU" sz="500">
              <a:solidFill>
                <a:schemeClr val="tx2">
                  <a:lumMod val="75000"/>
                </a:schemeClr>
              </a:solidFill>
            </a:endParaRPr>
          </a:p>
        </p:txBody>
      </p:sp>
    </p:spTree>
    <p:extLst>
      <p:ext uri="{BB962C8B-B14F-4D97-AF65-F5344CB8AC3E}">
        <p14:creationId xmlns:p14="http://schemas.microsoft.com/office/powerpoint/2010/main" val="18237361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260000"/>
            <a:ext cx="396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4000" y="1260000"/>
            <a:ext cx="3960000" cy="32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AU"/>
              <a:t>Graduate Research Office  |   Fox International Fellowship - Information Session</a:t>
            </a:r>
          </a:p>
        </p:txBody>
      </p:sp>
      <p:sp>
        <p:nvSpPr>
          <p:cNvPr id="7" name="Slide Number Placeholder 6"/>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8" name="Date Placeholder 10">
            <a:extLst>
              <a:ext uri="{FF2B5EF4-FFF2-40B4-BE49-F238E27FC236}">
                <a16:creationId xmlns:a16="http://schemas.microsoft.com/office/drawing/2014/main" id="{CA85DCDF-C5A3-43A1-9E40-308CB7A5F96D}"/>
              </a:ext>
            </a:extLst>
          </p:cNvPr>
          <p:cNvSpPr>
            <a:spLocks noGrp="1"/>
          </p:cNvSpPr>
          <p:nvPr>
            <p:ph type="dt" sz="half" idx="13"/>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11" name="Text Placeholder 7">
            <a:extLst>
              <a:ext uri="{FF2B5EF4-FFF2-40B4-BE49-F238E27FC236}">
                <a16:creationId xmlns:a16="http://schemas.microsoft.com/office/drawing/2014/main" id="{0CF810F9-EC51-4622-9468-3349A7AFA499}"/>
              </a:ext>
            </a:extLst>
          </p:cNvPr>
          <p:cNvSpPr>
            <a:spLocks noGrp="1"/>
          </p:cNvSpPr>
          <p:nvPr>
            <p:ph type="body" sz="quarter" idx="14"/>
          </p:nvPr>
        </p:nvSpPr>
        <p:spPr>
          <a:xfrm>
            <a:off x="323850" y="324001"/>
            <a:ext cx="8459788" cy="936000"/>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1637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4000" y="1260872"/>
            <a:ext cx="3960000" cy="540000"/>
          </a:xfrm>
        </p:spPr>
        <p:txBody>
          <a:bodyPr anchor="ctr">
            <a:normAutofit/>
          </a:bodyPr>
          <a:lstStyle>
            <a:lvl1pPr marL="0" indent="0">
              <a:buNone/>
              <a:defRPr sz="14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24000" y="1800000"/>
            <a:ext cx="3960000" cy="2700000"/>
          </a:xfrm>
        </p:spPr>
        <p:txBody>
          <a:bodyPr>
            <a:normAutofit/>
          </a:bodyPr>
          <a:lstStyle>
            <a:lvl1pPr>
              <a:defRPr sz="12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AU"/>
              <a:t>Graduate Research Office  |   Fox International Fellowship - Information Session</a:t>
            </a:r>
          </a:p>
        </p:txBody>
      </p:sp>
      <p:sp>
        <p:nvSpPr>
          <p:cNvPr id="9" name="Slide Number Placeholder 8"/>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11" name="Date Placeholder 10">
            <a:extLst>
              <a:ext uri="{FF2B5EF4-FFF2-40B4-BE49-F238E27FC236}">
                <a16:creationId xmlns:a16="http://schemas.microsoft.com/office/drawing/2014/main" id="{314F034C-2451-4BE6-BB2F-13B71E82B300}"/>
              </a:ext>
            </a:extLst>
          </p:cNvPr>
          <p:cNvSpPr>
            <a:spLocks noGrp="1"/>
          </p:cNvSpPr>
          <p:nvPr>
            <p:ph type="dt" sz="half" idx="13"/>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14" name="Text Placeholder 7">
            <a:extLst>
              <a:ext uri="{FF2B5EF4-FFF2-40B4-BE49-F238E27FC236}">
                <a16:creationId xmlns:a16="http://schemas.microsoft.com/office/drawing/2014/main" id="{8FFA563F-7AE3-402E-9587-9C3CED7B3A93}"/>
              </a:ext>
            </a:extLst>
          </p:cNvPr>
          <p:cNvSpPr>
            <a:spLocks noGrp="1"/>
          </p:cNvSpPr>
          <p:nvPr>
            <p:ph type="body" sz="quarter" idx="14"/>
          </p:nvPr>
        </p:nvSpPr>
        <p:spPr>
          <a:xfrm>
            <a:off x="323850" y="324001"/>
            <a:ext cx="8459788" cy="936872"/>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5956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a:t>Graduate Research Office  |   Fox International Fellowship - Information Session</a:t>
            </a:r>
          </a:p>
        </p:txBody>
      </p:sp>
      <p:sp>
        <p:nvSpPr>
          <p:cNvPr id="5" name="Slide Number Placeholder 4"/>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6" name="Date Placeholder 10">
            <a:extLst>
              <a:ext uri="{FF2B5EF4-FFF2-40B4-BE49-F238E27FC236}">
                <a16:creationId xmlns:a16="http://schemas.microsoft.com/office/drawing/2014/main" id="{8CE9A8DC-B386-48E5-A2B7-FF03052B9392}"/>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9" name="Text Placeholder 7">
            <a:extLst>
              <a:ext uri="{FF2B5EF4-FFF2-40B4-BE49-F238E27FC236}">
                <a16:creationId xmlns:a16="http://schemas.microsoft.com/office/drawing/2014/main" id="{F515565A-8448-45B8-888E-3D8DE57354CA}"/>
              </a:ext>
            </a:extLst>
          </p:cNvPr>
          <p:cNvSpPr>
            <a:spLocks noGrp="1"/>
          </p:cNvSpPr>
          <p:nvPr>
            <p:ph type="body" sz="quarter" idx="13"/>
          </p:nvPr>
        </p:nvSpPr>
        <p:spPr>
          <a:xfrm>
            <a:off x="323850" y="324000"/>
            <a:ext cx="8459788" cy="1512887"/>
          </a:xfrm>
        </p:spPr>
        <p:txBody>
          <a:bodyPr/>
          <a:lstStyle>
            <a:lvl1pPr>
              <a:lnSpc>
                <a:spcPct val="80000"/>
              </a:lnSpc>
              <a:defRPr sz="3600">
                <a:solidFill>
                  <a:schemeClr val="accent1"/>
                </a:solidFill>
              </a:defRPr>
            </a:lvl1pPr>
            <a:lvl2pPr>
              <a:defRPr sz="1800"/>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66851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4" name="Slide Number Placeholder 3"/>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5" name="Date Placeholder 10">
            <a:extLst>
              <a:ext uri="{FF2B5EF4-FFF2-40B4-BE49-F238E27FC236}">
                <a16:creationId xmlns:a16="http://schemas.microsoft.com/office/drawing/2014/main" id="{17E45197-8F27-48C7-B54F-6D8F7E295482}"/>
              </a:ext>
            </a:extLst>
          </p:cNvPr>
          <p:cNvSpPr>
            <a:spLocks noGrp="1"/>
          </p:cNvSpPr>
          <p:nvPr>
            <p:ph type="dt" sz="half" idx="2"/>
          </p:nvPr>
        </p:nvSpPr>
        <p:spPr>
          <a:xfrm>
            <a:off x="6585130"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D05FB-9E00-4E05-8A11-8AC6AA5F17EF}"/>
              </a:ext>
            </a:extLst>
          </p:cNvPr>
          <p:cNvSpPr>
            <a:spLocks noGrp="1"/>
          </p:cNvSpPr>
          <p:nvPr>
            <p:ph type="body" sz="quarter" idx="13"/>
          </p:nvPr>
        </p:nvSpPr>
        <p:spPr>
          <a:xfrm>
            <a:off x="3131999" y="373063"/>
            <a:ext cx="5612607" cy="1702730"/>
          </a:xfrm>
        </p:spPr>
        <p:txBody>
          <a:bodyPr/>
          <a:lstStyle>
            <a:lvl1pPr>
              <a:lnSpc>
                <a:spcPct val="80000"/>
              </a:lnSpc>
              <a:spcBef>
                <a:spcPts val="0"/>
              </a:spcBef>
              <a:spcAft>
                <a:spcPts val="2835"/>
              </a:spcAft>
              <a:defRPr sz="6400" cap="all" baseline="0">
                <a:solidFill>
                  <a:schemeClr val="tx1"/>
                </a:solidFill>
              </a:defRPr>
            </a:lvl1pPr>
            <a:lvl2pPr>
              <a:lnSpc>
                <a:spcPct val="80000"/>
              </a:lnSpc>
              <a:defRPr sz="1800">
                <a:solidFill>
                  <a:schemeClr val="tx1"/>
                </a:solidFill>
              </a:defRPr>
            </a:lvl2pPr>
          </a:lstStyle>
          <a:p>
            <a:pPr lvl="0"/>
            <a:r>
              <a:rPr lang="en-US"/>
              <a:t>Click to edit Master text styles</a:t>
            </a:r>
          </a:p>
        </p:txBody>
      </p:sp>
      <p:sp>
        <p:nvSpPr>
          <p:cNvPr id="5" name="Text Placeholder 4">
            <a:extLst>
              <a:ext uri="{FF2B5EF4-FFF2-40B4-BE49-F238E27FC236}">
                <a16:creationId xmlns:a16="http://schemas.microsoft.com/office/drawing/2014/main" id="{B57B2C6D-31F3-4B5D-8AEA-D378B3F6B193}"/>
              </a:ext>
            </a:extLst>
          </p:cNvPr>
          <p:cNvSpPr>
            <a:spLocks noGrp="1"/>
          </p:cNvSpPr>
          <p:nvPr>
            <p:ph type="body" sz="quarter" idx="14"/>
          </p:nvPr>
        </p:nvSpPr>
        <p:spPr>
          <a:xfrm>
            <a:off x="3132138" y="1260000"/>
            <a:ext cx="5611812" cy="2921000"/>
          </a:xfrm>
        </p:spPr>
        <p:txBody>
          <a:bodyPr/>
          <a:lstStyle>
            <a:lvl1pPr>
              <a:spcAft>
                <a:spcPts val="2835"/>
              </a:spcAft>
              <a:defRPr sz="1800"/>
            </a:lvl1pPr>
            <a:lvl2pPr>
              <a:spcAft>
                <a:spcPts val="0"/>
              </a:spcAft>
              <a:defRPr sz="1200">
                <a:latin typeface="+mj-lt"/>
              </a:defRPr>
            </a:lvl2pPr>
            <a:lvl3pPr>
              <a:defRPr sz="1200"/>
            </a:lvl3pPr>
            <a:lvl4pPr>
              <a:defRPr sz="1200"/>
            </a:lvl4pPr>
            <a:lvl5pPr>
              <a:defRPr sz="1200"/>
            </a:lvl5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AEE533D-B90B-4984-80AF-6A213C6C34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6" y="0"/>
            <a:ext cx="1736846" cy="5143500"/>
          </a:xfrm>
          <a:prstGeom prst="rect">
            <a:avLst/>
          </a:prstGeom>
        </p:spPr>
      </p:pic>
      <p:sp>
        <p:nvSpPr>
          <p:cNvPr id="7" name="Footer Placeholder 4">
            <a:extLst>
              <a:ext uri="{FF2B5EF4-FFF2-40B4-BE49-F238E27FC236}">
                <a16:creationId xmlns:a16="http://schemas.microsoft.com/office/drawing/2014/main" id="{BC1CA678-19D7-8442-96F0-22E27EFC3DED}"/>
              </a:ext>
            </a:extLst>
          </p:cNvPr>
          <p:cNvSpPr txBox="1">
            <a:spLocks/>
          </p:cNvSpPr>
          <p:nvPr userDrawn="1"/>
        </p:nvSpPr>
        <p:spPr>
          <a:xfrm>
            <a:off x="1397212" y="5054290"/>
            <a:ext cx="2618976" cy="89210"/>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1548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ack">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lvl1pPr>
          </a:lstStyle>
          <a:p>
            <a:r>
              <a:rPr lang="en-US"/>
              <a:t>Click to edit Master title style</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accent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291818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Go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8" name="Picture 17">
            <a:extLst>
              <a:ext uri="{FF2B5EF4-FFF2-40B4-BE49-F238E27FC236}">
                <a16:creationId xmlns:a16="http://schemas.microsoft.com/office/drawing/2014/main" id="{D95412E3-4376-4E7F-8689-900603DB6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Tree>
    <p:extLst>
      <p:ext uri="{BB962C8B-B14F-4D97-AF65-F5344CB8AC3E}">
        <p14:creationId xmlns:p14="http://schemas.microsoft.com/office/powerpoint/2010/main" val="343252020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Image_DarkImage">
    <p:bg>
      <p:bgPr>
        <a:solidFill>
          <a:schemeClr val="bg2">
            <a:alpha val="9349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85129"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spTree>
    <p:extLst>
      <p:ext uri="{BB962C8B-B14F-4D97-AF65-F5344CB8AC3E}">
        <p14:creationId xmlns:p14="http://schemas.microsoft.com/office/powerpoint/2010/main" val="4589227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Image_LightIm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48000" y="324000"/>
            <a:ext cx="6300000" cy="2139553"/>
          </a:xfrm>
        </p:spPr>
        <p:txBody>
          <a:bodyPr anchor="t">
            <a:normAutofit/>
          </a:bodyPr>
          <a:lstStyle>
            <a:lvl1pPr>
              <a:lnSpc>
                <a:spcPct val="80000"/>
              </a:lnSpc>
              <a:defRPr sz="6400" cap="all" baseline="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5014A4F5-33BC-4C41-B1AC-8B957B76357F}"/>
              </a:ext>
            </a:extLst>
          </p:cNvPr>
          <p:cNvSpPr>
            <a:spLocks noGrp="1"/>
          </p:cNvSpPr>
          <p:nvPr>
            <p:ph type="dt" sz="half" idx="2"/>
          </p:nvPr>
        </p:nvSpPr>
        <p:spPr>
          <a:xfrm>
            <a:off x="6573177"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182DF42F-AFE2-4EF3-B14F-54A469AB5E39}"/>
              </a:ext>
            </a:extLst>
          </p:cNvPr>
          <p:cNvSpPr>
            <a:spLocks noGrp="1"/>
          </p:cNvSpPr>
          <p:nvPr>
            <p:ph type="body" sz="quarter" idx="13" hasCustomPrompt="1"/>
          </p:nvPr>
        </p:nvSpPr>
        <p:spPr>
          <a:xfrm>
            <a:off x="324000" y="324000"/>
            <a:ext cx="1830621" cy="1808163"/>
          </a:xfrm>
        </p:spPr>
        <p:txBody>
          <a:bodyPr/>
          <a:lstStyle>
            <a:lvl1pPr>
              <a:lnSpc>
                <a:spcPct val="80000"/>
              </a:lnSpc>
              <a:spcAft>
                <a:spcPts val="0"/>
              </a:spcAft>
              <a:defRPr sz="6400">
                <a:solidFill>
                  <a:schemeClr val="tx1"/>
                </a:solidFill>
              </a:defRPr>
            </a:lvl1pPr>
            <a:lvl2pPr>
              <a:defRPr sz="6400">
                <a:solidFill>
                  <a:schemeClr val="accent1"/>
                </a:solidFill>
              </a:defRPr>
            </a:lvl2pPr>
            <a:lvl3pPr>
              <a:defRPr sz="6400">
                <a:solidFill>
                  <a:schemeClr val="accent1"/>
                </a:solidFill>
              </a:defRPr>
            </a:lvl3pPr>
            <a:lvl4pPr>
              <a:defRPr sz="6400">
                <a:solidFill>
                  <a:schemeClr val="accent1"/>
                </a:solidFill>
              </a:defRPr>
            </a:lvl4pPr>
            <a:lvl5pPr>
              <a:defRPr sz="6400">
                <a:solidFill>
                  <a:schemeClr val="accent1"/>
                </a:solidFill>
              </a:defRPr>
            </a:lvl5pPr>
          </a:lstStyle>
          <a:p>
            <a:pPr lvl="0"/>
            <a:r>
              <a:rPr lang="en-US"/>
              <a:t>#</a:t>
            </a:r>
            <a:endParaRPr lang="en-AU"/>
          </a:p>
        </p:txBody>
      </p:sp>
      <p:pic>
        <p:nvPicPr>
          <p:cNvPr id="11" name="Picture 10">
            <a:extLst>
              <a:ext uri="{FF2B5EF4-FFF2-40B4-BE49-F238E27FC236}">
                <a16:creationId xmlns:a16="http://schemas.microsoft.com/office/drawing/2014/main" id="{04363311-D81E-4290-8966-289EB731C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91484"/>
            <a:ext cx="9144000" cy="256032"/>
          </a:xfrm>
          <a:prstGeom prst="rect">
            <a:avLst/>
          </a:prstGeom>
        </p:spPr>
      </p:pic>
    </p:spTree>
    <p:extLst>
      <p:ext uri="{BB962C8B-B14F-4D97-AF65-F5344CB8AC3E}">
        <p14:creationId xmlns:p14="http://schemas.microsoft.com/office/powerpoint/2010/main" val="344259955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_1">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880000" cy="3144414"/>
          </a:xfrm>
        </p:spPr>
        <p:txBody>
          <a:bodyPr/>
          <a:lstStyle>
            <a:lvl1pPr>
              <a:defRPr sz="4600"/>
            </a:lvl1pPr>
          </a:lstStyle>
          <a:p>
            <a:r>
              <a:rPr lang="en-US"/>
              <a:t>Click to edit Master title style</a:t>
            </a:r>
          </a:p>
        </p:txBody>
      </p:sp>
      <p:sp>
        <p:nvSpPr>
          <p:cNvPr id="3" name="Content Placeholder 2"/>
          <p:cNvSpPr>
            <a:spLocks noGrp="1"/>
          </p:cNvSpPr>
          <p:nvPr>
            <p:ph idx="1"/>
          </p:nvPr>
        </p:nvSpPr>
        <p:spPr>
          <a:xfrm>
            <a:off x="3852000" y="324000"/>
            <a:ext cx="4932000" cy="41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3176"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Tree>
    <p:extLst>
      <p:ext uri="{BB962C8B-B14F-4D97-AF65-F5344CB8AC3E}">
        <p14:creationId xmlns:p14="http://schemas.microsoft.com/office/powerpoint/2010/main" val="100481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_2">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2520000" cy="3144414"/>
          </a:xfrm>
        </p:spPr>
        <p:txBody>
          <a:bodyPr/>
          <a:lstStyle>
            <a:lvl1pPr>
              <a:defRPr sz="4600"/>
            </a:lvl1pPr>
          </a:lstStyle>
          <a:p>
            <a:r>
              <a:rPr lang="en-US"/>
              <a:t>Click to edit Master title style</a:t>
            </a:r>
          </a:p>
        </p:txBody>
      </p:sp>
      <p:sp>
        <p:nvSpPr>
          <p:cNvPr id="3" name="Content Placeholder 2"/>
          <p:cNvSpPr>
            <a:spLocks noGrp="1"/>
          </p:cNvSpPr>
          <p:nvPr>
            <p:ph idx="1"/>
          </p:nvPr>
        </p:nvSpPr>
        <p:spPr>
          <a:xfrm>
            <a:off x="3132000" y="324000"/>
            <a:ext cx="5652000" cy="414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Tree>
    <p:extLst>
      <p:ext uri="{BB962C8B-B14F-4D97-AF65-F5344CB8AC3E}">
        <p14:creationId xmlns:p14="http://schemas.microsoft.com/office/powerpoint/2010/main" val="4358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cop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000" y="324000"/>
            <a:ext cx="5652000" cy="4176000"/>
          </a:xfrm>
        </p:spPr>
        <p:txBody>
          <a:bodyPr numCol="2" spcCol="180000">
            <a:noAutofit/>
          </a:bodyPr>
          <a:lstStyle>
            <a:lvl1pPr>
              <a:defRPr sz="1000">
                <a:solidFill>
                  <a:schemeClr val="accent1"/>
                </a:solidFill>
                <a:latin typeface="+mj-lt"/>
              </a:defRPr>
            </a:lvl1pPr>
            <a:lvl2pPr>
              <a:defRPr sz="800"/>
            </a:lvl2pPr>
            <a:lvl3pPr marL="90000" indent="-90000">
              <a:defRPr sz="800"/>
            </a:lvl3pPr>
            <a:lvl4pPr marL="180000" indent="-90000">
              <a:defRPr sz="800"/>
            </a:lvl4pPr>
            <a:lvl5pPr marL="270000" indent="-90000">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AU"/>
              <a:t>Graduate Research Office  |   Fox International Fellowship - Information Session</a:t>
            </a:r>
          </a:p>
        </p:txBody>
      </p:sp>
      <p:sp>
        <p:nvSpPr>
          <p:cNvPr id="6" name="Slide Number Placeholder 5"/>
          <p:cNvSpPr>
            <a:spLocks noGrp="1"/>
          </p:cNvSpPr>
          <p:nvPr>
            <p:ph type="sldNum" sz="quarter" idx="12"/>
          </p:nvPr>
        </p:nvSpPr>
        <p:spPr/>
        <p:txBody>
          <a:bodyPr/>
          <a:lstStyle>
            <a:lvl1pPr algn="l">
              <a:defRPr/>
            </a:lvl1pPr>
          </a:lstStyle>
          <a:p>
            <a:fld id="{10A01DC5-1685-4615-8240-15192985C6A2}" type="slidenum">
              <a:rPr lang="en-AU" smtClean="0"/>
              <a:pPr/>
              <a:t>‹#›</a:t>
            </a:fld>
            <a:endParaRPr lang="en-AU"/>
          </a:p>
        </p:txBody>
      </p:sp>
      <p:sp>
        <p:nvSpPr>
          <p:cNvPr id="7" name="Date Placeholder 10">
            <a:extLst>
              <a:ext uri="{FF2B5EF4-FFF2-40B4-BE49-F238E27FC236}">
                <a16:creationId xmlns:a16="http://schemas.microsoft.com/office/drawing/2014/main" id="{72E4F78E-88AE-49DC-94D5-AD2C60619063}"/>
              </a:ext>
            </a:extLst>
          </p:cNvPr>
          <p:cNvSpPr>
            <a:spLocks noGrp="1"/>
          </p:cNvSpPr>
          <p:nvPr>
            <p:ph type="dt" sz="half" idx="2"/>
          </p:nvPr>
        </p:nvSpPr>
        <p:spPr>
          <a:xfrm>
            <a:off x="6579153" y="4914000"/>
            <a:ext cx="720000" cy="108000"/>
          </a:xfrm>
          <a:prstGeom prst="rect">
            <a:avLst/>
          </a:prstGeom>
        </p:spPr>
        <p:txBody>
          <a:bodyPr vert="horz" lIns="0" tIns="0" rIns="0" bIns="0" rtlCol="0" anchor="ctr"/>
          <a:lstStyle>
            <a:lvl1pPr algn="l">
              <a:defRPr sz="600" cap="all" baseline="0">
                <a:solidFill>
                  <a:schemeClr val="tx1"/>
                </a:solidFill>
              </a:defRPr>
            </a:lvl1pPr>
          </a:lstStyle>
          <a:p>
            <a:r>
              <a:rPr lang="en-US"/>
              <a:t>11 Dec 24</a:t>
            </a:r>
            <a:endParaRPr lang="en-AU"/>
          </a:p>
        </p:txBody>
      </p:sp>
      <p:sp>
        <p:nvSpPr>
          <p:cNvPr id="8" name="Text Placeholder 7">
            <a:extLst>
              <a:ext uri="{FF2B5EF4-FFF2-40B4-BE49-F238E27FC236}">
                <a16:creationId xmlns:a16="http://schemas.microsoft.com/office/drawing/2014/main" id="{D931932D-C811-4ADE-9CBC-C6F97F4734F5}"/>
              </a:ext>
            </a:extLst>
          </p:cNvPr>
          <p:cNvSpPr>
            <a:spLocks noGrp="1"/>
          </p:cNvSpPr>
          <p:nvPr>
            <p:ph type="body" sz="quarter" idx="13"/>
          </p:nvPr>
        </p:nvSpPr>
        <p:spPr>
          <a:xfrm>
            <a:off x="324000" y="324000"/>
            <a:ext cx="2520000" cy="3006725"/>
          </a:xfrm>
        </p:spPr>
        <p:txBody>
          <a:bodyPr/>
          <a:lstStyle>
            <a:lvl1pPr>
              <a:lnSpc>
                <a:spcPct val="80000"/>
              </a:lnSpc>
              <a:spcBef>
                <a:spcPts val="0"/>
              </a:spcBef>
              <a:spcAft>
                <a:spcPts val="1800"/>
              </a:spcAft>
              <a:defRPr sz="3600"/>
            </a:lvl1pPr>
            <a:lvl2pPr>
              <a:defRPr sz="1800">
                <a:solidFill>
                  <a:schemeClr val="accent1"/>
                </a:solidFill>
              </a:defRPr>
            </a:lvl2pPr>
            <a:lvl3pPr>
              <a:defRPr sz="3600"/>
            </a:lvl3pPr>
            <a:lvl4pPr>
              <a:defRPr sz="3600"/>
            </a:lvl4pPr>
            <a:lvl5pPr>
              <a:defRPr sz="3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68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24000"/>
            <a:ext cx="8460000" cy="757239"/>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24000" y="1800000"/>
            <a:ext cx="8460000" cy="2700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440000" y="4914000"/>
            <a:ext cx="5400000" cy="108000"/>
          </a:xfrm>
          <a:prstGeom prst="rect">
            <a:avLst/>
          </a:prstGeom>
        </p:spPr>
        <p:txBody>
          <a:bodyPr vert="horz" lIns="0" tIns="0" rIns="0" bIns="0" rtlCol="0" anchor="t"/>
          <a:lstStyle>
            <a:lvl1pPr algn="l">
              <a:defRPr sz="600" cap="all" baseline="0">
                <a:solidFill>
                  <a:schemeClr val="tx1"/>
                </a:solidFill>
                <a:latin typeface="+mn-lt"/>
              </a:defRPr>
            </a:lvl1pPr>
          </a:lstStyle>
          <a:p>
            <a:r>
              <a:rPr lang="en-AU"/>
              <a:t>Graduate Research Office  |   Fox International Fellowship - Information Session</a:t>
            </a:r>
          </a:p>
        </p:txBody>
      </p:sp>
      <p:sp>
        <p:nvSpPr>
          <p:cNvPr id="6" name="Slide Number Placeholder 5"/>
          <p:cNvSpPr>
            <a:spLocks noGrp="1"/>
          </p:cNvSpPr>
          <p:nvPr>
            <p:ph type="sldNum" sz="quarter" idx="4"/>
          </p:nvPr>
        </p:nvSpPr>
        <p:spPr>
          <a:xfrm>
            <a:off x="324000" y="4914000"/>
            <a:ext cx="360000" cy="108000"/>
          </a:xfrm>
          <a:prstGeom prst="rect">
            <a:avLst/>
          </a:prstGeom>
        </p:spPr>
        <p:txBody>
          <a:bodyPr vert="horz" lIns="0" tIns="0" rIns="0" bIns="0" rtlCol="0" anchor="t"/>
          <a:lstStyle>
            <a:lvl1pPr algn="l">
              <a:defRPr sz="600" cap="all" baseline="0">
                <a:solidFill>
                  <a:schemeClr val="tx1"/>
                </a:solidFill>
                <a:latin typeface="+mn-lt"/>
              </a:defRPr>
            </a:lvl1pPr>
          </a:lstStyle>
          <a:p>
            <a:fld id="{10A01DC5-1685-4615-8240-15192985C6A2}" type="slidenum">
              <a:rPr lang="en-AU" smtClean="0"/>
              <a:pPr/>
              <a:t>‹#›</a:t>
            </a:fld>
            <a:endParaRPr lang="en-AU"/>
          </a:p>
        </p:txBody>
      </p:sp>
      <p:sp>
        <p:nvSpPr>
          <p:cNvPr id="10" name="TextBox 9">
            <a:extLst>
              <a:ext uri="{FF2B5EF4-FFF2-40B4-BE49-F238E27FC236}">
                <a16:creationId xmlns:a16="http://schemas.microsoft.com/office/drawing/2014/main" id="{FCEA9F80-8DAB-4E35-8304-FAC3410EE5CB}"/>
              </a:ext>
            </a:extLst>
          </p:cNvPr>
          <p:cNvSpPr txBox="1"/>
          <p:nvPr userDrawn="1"/>
        </p:nvSpPr>
        <p:spPr>
          <a:xfrm>
            <a:off x="-1967198" y="10969"/>
            <a:ext cx="1908720" cy="3785652"/>
          </a:xfrm>
          <a:prstGeom prst="rect">
            <a:avLst/>
          </a:prstGeom>
          <a:noFill/>
        </p:spPr>
        <p:txBody>
          <a:bodyPr wrap="square" lIns="0" tIns="0" rIns="0" bIns="0" rtlCol="0">
            <a:spAutoFit/>
          </a:bodyPr>
          <a:lstStyle/>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Home tab</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New Slide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Choose layout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CHANGE SLIDE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Design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Background</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Picture or Texture Fill</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image </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Right 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Picture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OR</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Delete the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icon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Find the new image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image</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Format menu</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Click on Crop button</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179388" indent="-179388" algn="l">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22764" indent="-122764" algn="l">
              <a:buFont typeface="+mj-lt"/>
              <a:buNone/>
            </a:pPr>
            <a:endParaRPr lang="en-US" sz="600" b="1" kern="1200" baseline="0">
              <a:solidFill>
                <a:schemeClr val="bg1">
                  <a:lumMod val="65000"/>
                </a:schemeClr>
              </a:solidFill>
              <a:latin typeface="Arial" panose="020B0604020202020204" pitchFamily="34" charset="0"/>
              <a:ea typeface="+mn-ea"/>
              <a:cs typeface="Arial" panose="020B0604020202020204" pitchFamily="34" charset="0"/>
            </a:endParaRPr>
          </a:p>
          <a:p>
            <a:pPr marL="122764" indent="-122764" algn="l">
              <a:buFont typeface="+mj-lt"/>
              <a:buNone/>
            </a:pPr>
            <a:r>
              <a:rPr lang="en-US" sz="600" b="1" kern="1200" baseline="0">
                <a:solidFill>
                  <a:schemeClr val="bg1">
                    <a:lumMod val="65000"/>
                  </a:schemeClr>
                </a:solidFill>
                <a:latin typeface="Arial" panose="020B0604020202020204" pitchFamily="34" charset="0"/>
                <a:ea typeface="+mn-ea"/>
                <a:cs typeface="Arial" panose="020B0604020202020204" pitchFamily="34" charset="0"/>
              </a:rPr>
              <a:t>ADD/CHANGE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Insert Menu</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Header &amp; Footer</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179388" lvl="0" indent="-179388" algn="l" defTabSz="914400" rtl="0" eaLnBrk="1" latinLnBrk="0" hangingPunct="1">
              <a:buFont typeface="+mj-lt"/>
              <a:buAutoNum type="arabicPeriod"/>
            </a:pPr>
            <a:r>
              <a:rPr lang="en-US" sz="600" b="0" kern="1200" baseline="0">
                <a:solidFill>
                  <a:schemeClr val="bg1">
                    <a:lumMod val="65000"/>
                  </a:schemeClr>
                </a:solidFill>
                <a:latin typeface="Arial" panose="020B0604020202020204" pitchFamily="34" charset="0"/>
                <a:ea typeface="+mn-ea"/>
                <a:cs typeface="Arial" panose="020B0604020202020204" pitchFamily="34" charset="0"/>
              </a:rPr>
              <a:t>Change text</a:t>
            </a:r>
          </a:p>
        </p:txBody>
      </p:sp>
      <p:sp>
        <p:nvSpPr>
          <p:cNvPr id="11" name="Date Placeholder 10">
            <a:extLst>
              <a:ext uri="{FF2B5EF4-FFF2-40B4-BE49-F238E27FC236}">
                <a16:creationId xmlns:a16="http://schemas.microsoft.com/office/drawing/2014/main" id="{32F70BC5-DBE8-42FB-9A35-2E8AC821B1A4}"/>
              </a:ext>
            </a:extLst>
          </p:cNvPr>
          <p:cNvSpPr>
            <a:spLocks noGrp="1"/>
          </p:cNvSpPr>
          <p:nvPr>
            <p:ph type="dt" sz="half" idx="2"/>
          </p:nvPr>
        </p:nvSpPr>
        <p:spPr>
          <a:xfrm>
            <a:off x="6576670" y="4914000"/>
            <a:ext cx="720000" cy="108000"/>
          </a:xfrm>
          <a:prstGeom prst="rect">
            <a:avLst/>
          </a:prstGeom>
        </p:spPr>
        <p:txBody>
          <a:bodyPr vert="horz" lIns="0" tIns="0" rIns="0" bIns="0" rtlCol="0" anchor="ctr"/>
          <a:lstStyle>
            <a:lvl1pPr algn="l">
              <a:defRPr sz="600" cap="all" baseline="0">
                <a:solidFill>
                  <a:schemeClr val="tx1"/>
                </a:solidFill>
                <a:latin typeface="+mn-lt"/>
              </a:defRPr>
            </a:lvl1pPr>
          </a:lstStyle>
          <a:p>
            <a:r>
              <a:rPr lang="en-US"/>
              <a:t>11 Dec 24</a:t>
            </a:r>
            <a:endParaRPr lang="en-AU"/>
          </a:p>
        </p:txBody>
      </p:sp>
      <p:pic>
        <p:nvPicPr>
          <p:cNvPr id="15" name="Picture 14">
            <a:extLst>
              <a:ext uri="{FF2B5EF4-FFF2-40B4-BE49-F238E27FC236}">
                <a16:creationId xmlns:a16="http://schemas.microsoft.com/office/drawing/2014/main" id="{44DEE85A-4266-4E69-A969-DFA7B1E14139}"/>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967198" y="947672"/>
            <a:ext cx="474729" cy="161721"/>
          </a:xfrm>
          <a:prstGeom prst="rect">
            <a:avLst/>
          </a:prstGeom>
        </p:spPr>
      </p:pic>
      <p:pic>
        <p:nvPicPr>
          <p:cNvPr id="12" name="Picture 11">
            <a:extLst>
              <a:ext uri="{FF2B5EF4-FFF2-40B4-BE49-F238E27FC236}">
                <a16:creationId xmlns:a16="http://schemas.microsoft.com/office/drawing/2014/main" id="{997071D7-58A8-4D10-B668-7A37D63450FB}"/>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4690800"/>
            <a:ext cx="9144000" cy="256032"/>
          </a:xfrm>
          <a:prstGeom prst="rect">
            <a:avLst/>
          </a:prstGeom>
        </p:spPr>
      </p:pic>
      <p:sp>
        <p:nvSpPr>
          <p:cNvPr id="13" name="Footer Placeholder 4">
            <a:extLst>
              <a:ext uri="{FF2B5EF4-FFF2-40B4-BE49-F238E27FC236}">
                <a16:creationId xmlns:a16="http://schemas.microsoft.com/office/drawing/2014/main" id="{6F38DE2A-A10B-154D-A8BE-8E54C3DBFD94}"/>
              </a:ext>
            </a:extLst>
          </p:cNvPr>
          <p:cNvSpPr txBox="1">
            <a:spLocks/>
          </p:cNvSpPr>
          <p:nvPr userDrawn="1"/>
        </p:nvSpPr>
        <p:spPr>
          <a:xfrm>
            <a:off x="6575686" y="5053403"/>
            <a:ext cx="3302518" cy="164471"/>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TEQSA Provider ID: PRV12002 (Australian University)</a:t>
            </a:r>
            <a:r>
              <a:rPr lang="en-AU"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 </a:t>
            </a:r>
            <a:r>
              <a:rPr lang="en-US" sz="400">
                <a:solidFill>
                  <a:schemeClr val="tx1">
                    <a:lumMod val="75000"/>
                  </a:schemeClr>
                </a:solidFill>
                <a:effectLst/>
                <a:latin typeface="Public Sans Light" pitchFamily="2" charset="77"/>
                <a:ea typeface="Times New Roman" panose="02020603050405020304" pitchFamily="18" charset="0"/>
                <a:cs typeface="Times New Roman" panose="02020603050405020304" pitchFamily="18" charset="0"/>
              </a:rPr>
              <a:t>CRICOS Provider Code: 00120C</a:t>
            </a:r>
            <a:endParaRPr lang="en-AU" sz="400">
              <a:solidFill>
                <a:schemeClr val="tx1">
                  <a:lumMod val="75000"/>
                </a:schemeClr>
              </a:solidFill>
              <a:effectLst/>
              <a:latin typeface="Public Sans Light" pitchFamily="2" charset="77"/>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9" r:id="rId4"/>
    <p:sldLayoutId id="2147483670" r:id="rId5"/>
    <p:sldLayoutId id="2147483687" r:id="rId6"/>
    <p:sldLayoutId id="2147483671" r:id="rId7"/>
    <p:sldLayoutId id="2147483672" r:id="rId8"/>
    <p:sldLayoutId id="2147483673" r:id="rId9"/>
    <p:sldLayoutId id="2147483674" r:id="rId10"/>
    <p:sldLayoutId id="2147483677" r:id="rId11"/>
    <p:sldLayoutId id="2147483678" r:id="rId12"/>
    <p:sldLayoutId id="2147483662" r:id="rId13"/>
    <p:sldLayoutId id="2147483676" r:id="rId14"/>
    <p:sldLayoutId id="2147483675" r:id="rId15"/>
    <p:sldLayoutId id="2147483679" r:id="rId16"/>
    <p:sldLayoutId id="2147483680" r:id="rId17"/>
    <p:sldLayoutId id="2147483681" r:id="rId18"/>
    <p:sldLayoutId id="2147483682" r:id="rId19"/>
    <p:sldLayoutId id="2147483683" r:id="rId20"/>
    <p:sldLayoutId id="2147483684" r:id="rId21"/>
    <p:sldLayoutId id="2147483685" r:id="rId22"/>
    <p:sldLayoutId id="2147483664" r:id="rId23"/>
    <p:sldLayoutId id="2147483665" r:id="rId24"/>
    <p:sldLayoutId id="2147483666" r:id="rId25"/>
    <p:sldLayoutId id="2147483667" r:id="rId26"/>
    <p:sldLayoutId id="2147483686" r:id="rId27"/>
  </p:sldLayoutIdLst>
  <p:hf hdr="0"/>
  <p:txStyles>
    <p:titleStyle>
      <a:lvl1pPr algn="l" defTabSz="6858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Font typeface="Arial" panose="020B0604020202020204" pitchFamily="34" charset="0"/>
        <a:buNone/>
        <a:defRPr sz="1400" b="0" kern="1200">
          <a:solidFill>
            <a:schemeClr val="accent1"/>
          </a:solidFill>
          <a:latin typeface="+mj-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2pPr>
      <a:lvl3pPr marL="180000" indent="-180000" algn="l" defTabSz="685800" rtl="0" eaLnBrk="1" latinLnBrk="0" hangingPunct="1">
        <a:lnSpc>
          <a:spcPct val="10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3pPr>
      <a:lvl4pPr marL="360000" indent="-180000" algn="l" defTabSz="685800" rtl="0" eaLnBrk="1" latinLnBrk="0" hangingPunct="1">
        <a:lnSpc>
          <a:spcPct val="100000"/>
        </a:lnSpc>
        <a:spcBef>
          <a:spcPts val="0"/>
        </a:spcBef>
        <a:spcAft>
          <a:spcPts val="600"/>
        </a:spcAft>
        <a:buClr>
          <a:schemeClr val="accent1"/>
        </a:buClr>
        <a:buFont typeface="Times New Roman" panose="02020603050405020304" pitchFamily="18" charset="0"/>
        <a:buChar char="–"/>
        <a:defRPr sz="1100" kern="1200">
          <a:solidFill>
            <a:schemeClr val="tx1"/>
          </a:solidFill>
          <a:latin typeface="+mn-lt"/>
          <a:ea typeface="+mn-ea"/>
          <a:cs typeface="+mn-cs"/>
        </a:defRPr>
      </a:lvl4pPr>
      <a:lvl5pPr marL="540000" indent="-180000" algn="l" defTabSz="685800" rtl="0" eaLnBrk="1" latinLnBrk="0" hangingPunct="1">
        <a:lnSpc>
          <a:spcPct val="100000"/>
        </a:lnSpc>
        <a:spcBef>
          <a:spcPts val="0"/>
        </a:spcBef>
        <a:spcAft>
          <a:spcPts val="600"/>
        </a:spcAft>
        <a:buClr>
          <a:schemeClr val="accent1"/>
        </a:buClr>
        <a:buFont typeface="Sofia Pro Light" panose="020B0000000000000000"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acmillan.yale.edu/foxfellowship"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macmillan.yale.edu/foxfellowship/students-fox-exchange-partners"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macmillan.yale.edu/foxfellowship/students-fox-exchange-partners"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acmillan.yale.edu/foxfellowship/faqs"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hyperlink" Target="https://macmillan.yale.edu/sites/default/files/files/Admission%20Application%202022.pdf"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6.jpeg"/><Relationship Id="rId5" Type="http://schemas.openxmlformats.org/officeDocument/2006/relationships/hyperlink" Target="https://study.anu.edu.au/scholarships/find-scholarship/fox-international-fellowship-anu-yale-university" TargetMode="External"/><Relationship Id="rId4" Type="http://schemas.openxmlformats.org/officeDocument/2006/relationships/hyperlink" Target="mailto:gro@anu.edu.a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4CB7A-22B8-74D5-0F55-E2025D80C44C}"/>
              </a:ext>
            </a:extLst>
          </p:cNvPr>
          <p:cNvSpPr>
            <a:spLocks noGrp="1"/>
          </p:cNvSpPr>
          <p:nvPr>
            <p:ph type="body" sz="quarter" idx="13"/>
          </p:nvPr>
        </p:nvSpPr>
        <p:spPr>
          <a:xfrm>
            <a:off x="323036" y="636423"/>
            <a:ext cx="7065315" cy="1594713"/>
          </a:xfrm>
        </p:spPr>
        <p:txBody>
          <a:bodyPr>
            <a:normAutofit/>
          </a:bodyPr>
          <a:lstStyle/>
          <a:p>
            <a:r>
              <a:rPr lang="en-AU" sz="5400"/>
              <a:t>Fox international fellowship</a:t>
            </a:r>
          </a:p>
        </p:txBody>
      </p:sp>
      <p:sp>
        <p:nvSpPr>
          <p:cNvPr id="3" name="TextBox 2">
            <a:extLst>
              <a:ext uri="{FF2B5EF4-FFF2-40B4-BE49-F238E27FC236}">
                <a16:creationId xmlns:a16="http://schemas.microsoft.com/office/drawing/2014/main" id="{74B5AAE0-DD09-A131-7AE7-0BD01F0BDB2C}"/>
              </a:ext>
            </a:extLst>
          </p:cNvPr>
          <p:cNvSpPr txBox="1"/>
          <p:nvPr/>
        </p:nvSpPr>
        <p:spPr>
          <a:xfrm>
            <a:off x="323036" y="1847545"/>
            <a:ext cx="6598311" cy="461665"/>
          </a:xfrm>
          <a:prstGeom prst="rect">
            <a:avLst/>
          </a:prstGeom>
          <a:noFill/>
        </p:spPr>
        <p:txBody>
          <a:bodyPr wrap="square" rtlCol="0">
            <a:spAutoFit/>
          </a:bodyPr>
          <a:lstStyle/>
          <a:p>
            <a:r>
              <a:rPr lang="en-AU" sz="2400">
                <a:solidFill>
                  <a:schemeClr val="accent2">
                    <a:lumMod val="75000"/>
                  </a:schemeClr>
                </a:solidFill>
              </a:rPr>
              <a:t>Prospective Applicant Information Session</a:t>
            </a:r>
          </a:p>
        </p:txBody>
      </p:sp>
      <p:sp>
        <p:nvSpPr>
          <p:cNvPr id="4" name="TextBox 3">
            <a:extLst>
              <a:ext uri="{FF2B5EF4-FFF2-40B4-BE49-F238E27FC236}">
                <a16:creationId xmlns:a16="http://schemas.microsoft.com/office/drawing/2014/main" id="{6D46BC49-2395-D25C-0DE1-A105767015DC}"/>
              </a:ext>
            </a:extLst>
          </p:cNvPr>
          <p:cNvSpPr txBox="1"/>
          <p:nvPr/>
        </p:nvSpPr>
        <p:spPr>
          <a:xfrm>
            <a:off x="323035" y="2455251"/>
            <a:ext cx="6598311" cy="369332"/>
          </a:xfrm>
          <a:prstGeom prst="rect">
            <a:avLst/>
          </a:prstGeom>
          <a:noFill/>
        </p:spPr>
        <p:txBody>
          <a:bodyPr wrap="square" rtlCol="0">
            <a:spAutoFit/>
          </a:bodyPr>
          <a:lstStyle/>
          <a:p>
            <a:r>
              <a:rPr lang="en-AU"/>
              <a:t>11 Dec 2024</a:t>
            </a:r>
          </a:p>
        </p:txBody>
      </p:sp>
    </p:spTree>
    <p:extLst>
      <p:ext uri="{BB962C8B-B14F-4D97-AF65-F5344CB8AC3E}">
        <p14:creationId xmlns:p14="http://schemas.microsoft.com/office/powerpoint/2010/main" val="262585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EB1B51-177E-B4D3-34B5-12BAD730CCE9}"/>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503C0DE1-EADB-05F9-0BEE-DA597A786361}"/>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2</a:t>
            </a:fld>
            <a:endParaRPr lang="en-AU"/>
          </a:p>
        </p:txBody>
      </p:sp>
      <p:sp>
        <p:nvSpPr>
          <p:cNvPr id="6" name="Date Placeholder 5">
            <a:extLst>
              <a:ext uri="{FF2B5EF4-FFF2-40B4-BE49-F238E27FC236}">
                <a16:creationId xmlns:a16="http://schemas.microsoft.com/office/drawing/2014/main" id="{2C81FA65-6EE3-9E13-A113-1400CF3CC670}"/>
              </a:ext>
            </a:extLst>
          </p:cNvPr>
          <p:cNvSpPr>
            <a:spLocks noGrp="1"/>
          </p:cNvSpPr>
          <p:nvPr>
            <p:ph type="dt" sz="half" idx="13"/>
          </p:nvPr>
        </p:nvSpPr>
        <p:spPr>
          <a:xfrm>
            <a:off x="6579153" y="4914000"/>
            <a:ext cx="720000" cy="108000"/>
          </a:xfrm>
        </p:spPr>
        <p:txBody>
          <a:bodyPr vert="horz" lIns="0" tIns="0" rIns="0" bIns="0" rtlCol="0" anchor="ctr">
            <a:normAutofit/>
          </a:bodyPr>
          <a:lstStyle/>
          <a:p>
            <a:pPr>
              <a:spcAft>
                <a:spcPts val="600"/>
              </a:spcAft>
            </a:pPr>
            <a:r>
              <a:rPr lang="en-US" kern="1200" cap="all" baseline="0">
                <a:latin typeface="+mn-lt"/>
                <a:ea typeface="+mn-ea"/>
                <a:cs typeface="+mn-cs"/>
              </a:rPr>
              <a:t>11 Dec 24</a:t>
            </a:r>
            <a:endParaRPr lang="en-AU" kern="1200" cap="all" baseline="0">
              <a:latin typeface="+mn-lt"/>
              <a:ea typeface="+mn-ea"/>
              <a:cs typeface="+mn-cs"/>
            </a:endParaRPr>
          </a:p>
        </p:txBody>
      </p:sp>
      <p:sp>
        <p:nvSpPr>
          <p:cNvPr id="2" name="Title 1">
            <a:extLst>
              <a:ext uri="{FF2B5EF4-FFF2-40B4-BE49-F238E27FC236}">
                <a16:creationId xmlns:a16="http://schemas.microsoft.com/office/drawing/2014/main" id="{2301048A-69D6-5989-32EF-7807C65DD117}"/>
              </a:ext>
            </a:extLst>
          </p:cNvPr>
          <p:cNvSpPr>
            <a:spLocks noGrp="1"/>
          </p:cNvSpPr>
          <p:nvPr>
            <p:ph type="body" sz="quarter" idx="14"/>
          </p:nvPr>
        </p:nvSpPr>
        <p:spPr>
          <a:xfrm>
            <a:off x="323850" y="324001"/>
            <a:ext cx="8459788" cy="936000"/>
          </a:xfrm>
        </p:spPr>
        <p:txBody>
          <a:bodyPr vert="horz" lIns="0" tIns="0" rIns="0" bIns="0" rtlCol="0" anchor="t">
            <a:normAutofit/>
          </a:bodyPr>
          <a:lstStyle/>
          <a:p>
            <a:r>
              <a:rPr lang="en-US"/>
              <a:t>About the </a:t>
            </a:r>
            <a:r>
              <a:rPr lang="en-US">
                <a:hlinkClick r:id="rId3"/>
              </a:rPr>
              <a:t>Fox International Fellowship</a:t>
            </a:r>
            <a:endParaRPr lang="en-US"/>
          </a:p>
        </p:txBody>
      </p:sp>
      <p:sp>
        <p:nvSpPr>
          <p:cNvPr id="9" name="Rectangle 2">
            <a:extLst>
              <a:ext uri="{FF2B5EF4-FFF2-40B4-BE49-F238E27FC236}">
                <a16:creationId xmlns:a16="http://schemas.microsoft.com/office/drawing/2014/main" id="{72CF4016-95CB-7592-4BAC-76BA90264604}"/>
              </a:ext>
            </a:extLst>
          </p:cNvPr>
          <p:cNvSpPr>
            <a:spLocks noChangeArrowheads="1"/>
          </p:cNvSpPr>
          <p:nvPr/>
        </p:nvSpPr>
        <p:spPr bwMode="auto">
          <a:xfrm>
            <a:off x="322180" y="1254009"/>
            <a:ext cx="5400000" cy="3051049"/>
          </a:xfrm>
          <a:prstGeom prst="rect">
            <a:avLst/>
          </a:prstGeom>
          <a:noFill/>
          <a:ln>
            <a:noFill/>
          </a:ln>
          <a:effectLst/>
        </p:spPr>
        <p:txBody>
          <a:bodyPr vert="horz" wrap="square" lIns="9522" tIns="66654" rIns="9522" bIns="66654"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a:solidFill>
                  <a:schemeClr val="tx2"/>
                </a:solidFill>
              </a:rPr>
              <a:t>A prestigious graduate student exchange program between Yale and other top universities worldwide.</a:t>
            </a:r>
          </a:p>
          <a:p>
            <a:pPr marL="171450" indent="-171450" defTabSz="914400" eaLnBrk="0" fontAlgn="base" hangingPunct="0">
              <a:lnSpc>
                <a:spcPct val="150000"/>
              </a:lnSpc>
              <a:spcBef>
                <a:spcPct val="0"/>
              </a:spcBef>
              <a:spcAft>
                <a:spcPct val="0"/>
              </a:spcAft>
              <a:buFont typeface="Arial" panose="020B0604020202020204" pitchFamily="34" charset="0"/>
              <a:buChar char="•"/>
            </a:pPr>
            <a:r>
              <a:rPr lang="en-AU" sz="1600">
                <a:solidFill>
                  <a:schemeClr val="tx2"/>
                </a:solidFill>
              </a:rPr>
              <a:t>Fellows are selected for their potential to become leaders in areas of social impact, and the quality of their </a:t>
            </a:r>
            <a:r>
              <a:rPr lang="en-US" altLang="en-US" sz="1600">
                <a:solidFill>
                  <a:schemeClr val="tx2"/>
                </a:solidFill>
              </a:rPr>
              <a:t>research.</a:t>
            </a:r>
          </a:p>
          <a:p>
            <a:pPr marL="171450" indent="-171450" defTabSz="914400">
              <a:lnSpc>
                <a:spcPct val="150000"/>
              </a:lnSpc>
              <a:spcBef>
                <a:spcPct val="0"/>
              </a:spcBef>
              <a:spcAft>
                <a:spcPct val="0"/>
              </a:spcAft>
              <a:buFont typeface="Arial" panose="020B0604020202020204" pitchFamily="34" charset="0"/>
              <a:buChar char="•"/>
            </a:pPr>
            <a:r>
              <a:rPr lang="en-US" altLang="en-US" sz="1600">
                <a:solidFill>
                  <a:schemeClr val="tx2"/>
                </a:solidFill>
              </a:rPr>
              <a:t>Fellows conduct independent research at Yale University; and also audit classes, attend workshops, and network . </a:t>
            </a:r>
            <a:endParaRPr lang="en-US" sz="1600">
              <a:solidFill>
                <a:schemeClr val="tx2"/>
              </a:solidFill>
            </a:endParaRPr>
          </a:p>
          <a:p>
            <a:pPr marL="171450" indent="-171450" defTabSz="914400" eaLnBrk="0" fontAlgn="base" hangingPunct="0">
              <a:lnSpc>
                <a:spcPct val="150000"/>
              </a:lnSpc>
              <a:spcBef>
                <a:spcPct val="0"/>
              </a:spcBef>
              <a:spcAft>
                <a:spcPct val="0"/>
              </a:spcAft>
              <a:buFont typeface="Arial" panose="020B0604020202020204" pitchFamily="34" charset="0"/>
              <a:buChar char="•"/>
            </a:pPr>
            <a:r>
              <a:rPr lang="en-US" altLang="en-US" sz="1600">
                <a:solidFill>
                  <a:schemeClr val="tx2"/>
                </a:solidFill>
              </a:rPr>
              <a:t>The program also offers access to an alumni network, </a:t>
            </a:r>
            <a:br>
              <a:rPr lang="en-US" altLang="en-US" sz="1600">
                <a:solidFill>
                  <a:schemeClr val="tx2"/>
                </a:solidFill>
              </a:rPr>
            </a:br>
            <a:r>
              <a:rPr lang="en-US" altLang="en-US" sz="1600">
                <a:solidFill>
                  <a:schemeClr val="tx2"/>
                </a:solidFill>
              </a:rPr>
              <a:t>professional development and networking opportunities.</a:t>
            </a:r>
          </a:p>
        </p:txBody>
      </p:sp>
      <p:pic>
        <p:nvPicPr>
          <p:cNvPr id="10" name="Content Placeholder 9" descr="A dog wearing a bow tie&#10;&#10;Description automatically generated">
            <a:extLst>
              <a:ext uri="{FF2B5EF4-FFF2-40B4-BE49-F238E27FC236}">
                <a16:creationId xmlns:a16="http://schemas.microsoft.com/office/drawing/2014/main" id="{6D9EF45D-A0DD-AC39-AA3B-D0902A2790F1}"/>
              </a:ext>
            </a:extLst>
          </p:cNvPr>
          <p:cNvPicPr>
            <a:picLocks noGrp="1" noChangeAspect="1"/>
          </p:cNvPicPr>
          <p:nvPr>
            <p:ph sz="half" idx="1"/>
          </p:nvPr>
        </p:nvPicPr>
        <p:blipFill>
          <a:blip r:embed="rId4"/>
          <a:stretch>
            <a:fillRect/>
          </a:stretch>
        </p:blipFill>
        <p:spPr>
          <a:xfrm>
            <a:off x="5915660" y="1216137"/>
            <a:ext cx="3151926" cy="3086100"/>
          </a:xfrm>
          <a:prstGeom prst="rect">
            <a:avLst/>
          </a:prstGeom>
        </p:spPr>
      </p:pic>
    </p:spTree>
    <p:extLst>
      <p:ext uri="{BB962C8B-B14F-4D97-AF65-F5344CB8AC3E}">
        <p14:creationId xmlns:p14="http://schemas.microsoft.com/office/powerpoint/2010/main" val="405402908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6C7CCBE-8BB8-42C1-B5E6-C125AAAEA88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24000" y="1260000"/>
            <a:ext cx="3960000" cy="3240000"/>
          </a:xfrm>
          <a:prstGeom prst="rect">
            <a:avLst/>
          </a:prstGeom>
        </p:spPr>
        <p:txBody>
          <a:bodyPr>
            <a:normAutofit/>
          </a:bodyPr>
          <a:lstStyle/>
          <a:p>
            <a:pPr marL="0" indent="0" defTabSz="685800">
              <a:lnSpc>
                <a:spcPct val="90000"/>
              </a:lnSpc>
              <a:spcBef>
                <a:spcPts val="2500"/>
              </a:spcBef>
              <a:spcAft>
                <a:spcPts val="600"/>
              </a:spcAft>
              <a:buNone/>
            </a:pPr>
            <a:endParaRPr lang="en-AU" sz="1100"/>
          </a:p>
        </p:txBody>
      </p:sp>
      <p:sp>
        <p:nvSpPr>
          <p:cNvPr id="4" name="Footer Placeholder 3">
            <a:extLst>
              <a:ext uri="{FF2B5EF4-FFF2-40B4-BE49-F238E27FC236}">
                <a16:creationId xmlns:a16="http://schemas.microsoft.com/office/drawing/2014/main" id="{7D13BE45-7054-5156-B18B-724A768B3DFD}"/>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C9E92058-880B-892B-ED0A-744A71B14A4A}"/>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3</a:t>
            </a:fld>
            <a:endParaRPr lang="en-AU"/>
          </a:p>
        </p:txBody>
      </p:sp>
      <p:sp>
        <p:nvSpPr>
          <p:cNvPr id="6" name="Date Placeholder 5">
            <a:extLst>
              <a:ext uri="{FF2B5EF4-FFF2-40B4-BE49-F238E27FC236}">
                <a16:creationId xmlns:a16="http://schemas.microsoft.com/office/drawing/2014/main" id="{14F15B33-C36D-8514-E5D3-7928364A70A7}"/>
              </a:ext>
            </a:extLst>
          </p:cNvPr>
          <p:cNvSpPr>
            <a:spLocks noGrp="1"/>
          </p:cNvSpPr>
          <p:nvPr>
            <p:ph type="dt" sz="half" idx="13"/>
          </p:nvPr>
        </p:nvSpPr>
        <p:spPr>
          <a:xfrm>
            <a:off x="6579153" y="4914000"/>
            <a:ext cx="720000" cy="108000"/>
          </a:xfrm>
        </p:spPr>
        <p:txBody>
          <a:bodyPr vert="horz" lIns="0" tIns="0" rIns="0" bIns="0" rtlCol="0" anchor="ctr">
            <a:normAutofit/>
          </a:bodyPr>
          <a:lstStyle/>
          <a:p>
            <a:pPr>
              <a:spcAft>
                <a:spcPts val="600"/>
              </a:spcAft>
            </a:pPr>
            <a:r>
              <a:rPr lang="en-US" kern="1200" cap="all" baseline="0">
                <a:latin typeface="+mn-lt"/>
                <a:ea typeface="+mn-ea"/>
                <a:cs typeface="+mn-cs"/>
              </a:rPr>
              <a:t>11 Dec 24</a:t>
            </a:r>
            <a:endParaRPr lang="en-AU" kern="1200" cap="all" baseline="0">
              <a:latin typeface="+mn-lt"/>
              <a:ea typeface="+mn-ea"/>
              <a:cs typeface="+mn-cs"/>
            </a:endParaRPr>
          </a:p>
        </p:txBody>
      </p:sp>
      <p:sp>
        <p:nvSpPr>
          <p:cNvPr id="2" name="Title 1">
            <a:extLst>
              <a:ext uri="{FF2B5EF4-FFF2-40B4-BE49-F238E27FC236}">
                <a16:creationId xmlns:a16="http://schemas.microsoft.com/office/drawing/2014/main" id="{99C11A64-28EF-8CA6-0E7C-A47E4598CE90}"/>
              </a:ext>
            </a:extLst>
          </p:cNvPr>
          <p:cNvSpPr>
            <a:spLocks noGrp="1"/>
          </p:cNvSpPr>
          <p:nvPr>
            <p:ph type="body" sz="quarter" idx="14"/>
          </p:nvPr>
        </p:nvSpPr>
        <p:spPr>
          <a:xfrm>
            <a:off x="323850" y="324001"/>
            <a:ext cx="8459788" cy="936000"/>
          </a:xfrm>
        </p:spPr>
        <p:txBody>
          <a:bodyPr vert="horz" lIns="0" tIns="0" rIns="0" bIns="0" rtlCol="0">
            <a:normAutofit/>
          </a:bodyPr>
          <a:lstStyle/>
          <a:p>
            <a:r>
              <a:rPr lang="en-US"/>
              <a:t>Program Overview and Eligibility</a:t>
            </a:r>
          </a:p>
        </p:txBody>
      </p:sp>
      <p:sp>
        <p:nvSpPr>
          <p:cNvPr id="11" name="TextBox 10">
            <a:extLst>
              <a:ext uri="{FF2B5EF4-FFF2-40B4-BE49-F238E27FC236}">
                <a16:creationId xmlns:a16="http://schemas.microsoft.com/office/drawing/2014/main" id="{1AF737CB-4B12-EA2F-CED3-2B952AD7B9C5}"/>
              </a:ext>
            </a:extLst>
          </p:cNvPr>
          <p:cNvSpPr txBox="1"/>
          <p:nvPr/>
        </p:nvSpPr>
        <p:spPr>
          <a:xfrm>
            <a:off x="323488" y="792107"/>
            <a:ext cx="8459788" cy="4439933"/>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500">
                <a:solidFill>
                  <a:schemeClr val="tx2"/>
                </a:solidFill>
                <a:ea typeface="Aptos" panose="020B0004020202020204" pitchFamily="34" charset="0"/>
                <a:cs typeface="Aptos" panose="020B0004020202020204" pitchFamily="34" charset="0"/>
              </a:rPr>
              <a:t>Fellowship</a:t>
            </a:r>
            <a:r>
              <a:rPr lang="en-AU" sz="1500">
                <a:solidFill>
                  <a:schemeClr val="tx2"/>
                </a:solidFill>
                <a:effectLst/>
                <a:ea typeface="Aptos" panose="020B0004020202020204" pitchFamily="34" charset="0"/>
                <a:cs typeface="Aptos" panose="020B0004020202020204" pitchFamily="34" charset="0"/>
              </a:rPr>
              <a:t> period</a:t>
            </a:r>
            <a:r>
              <a:rPr lang="en-AU" sz="1500">
                <a:solidFill>
                  <a:schemeClr val="tx2"/>
                </a:solidFill>
                <a:ea typeface="Aptos" panose="020B0004020202020204" pitchFamily="34" charset="0"/>
                <a:cs typeface="Aptos" panose="020B0004020202020204" pitchFamily="34" charset="0"/>
              </a:rPr>
              <a:t>:</a:t>
            </a:r>
            <a:r>
              <a:rPr lang="en-AU" sz="1500">
                <a:solidFill>
                  <a:schemeClr val="tx2"/>
                </a:solidFill>
                <a:effectLst/>
                <a:ea typeface="Aptos" panose="020B0004020202020204" pitchFamily="34" charset="0"/>
                <a:cs typeface="Aptos" panose="020B0004020202020204" pitchFamily="34" charset="0"/>
              </a:rPr>
              <a:t> </a:t>
            </a:r>
            <a:r>
              <a:rPr lang="en-AU" sz="1500">
                <a:solidFill>
                  <a:schemeClr val="tx2"/>
                </a:solidFill>
                <a:ea typeface="Aptos" panose="020B0004020202020204" pitchFamily="34" charset="0"/>
                <a:cs typeface="Aptos" panose="020B0004020202020204" pitchFamily="34" charset="0"/>
              </a:rPr>
              <a:t>10 months</a:t>
            </a:r>
            <a:r>
              <a:rPr lang="en-AU" sz="1500">
                <a:solidFill>
                  <a:schemeClr val="tx2"/>
                </a:solidFill>
                <a:effectLst/>
                <a:ea typeface="Aptos" panose="020B0004020202020204" pitchFamily="34" charset="0"/>
                <a:cs typeface="Aptos" panose="020B0004020202020204" pitchFamily="34" charset="0"/>
              </a:rPr>
              <a:t>, </a:t>
            </a:r>
            <a:r>
              <a:rPr lang="en-AU" sz="1500">
                <a:solidFill>
                  <a:schemeClr val="tx2"/>
                </a:solidFill>
                <a:ea typeface="Aptos" panose="020B0004020202020204" pitchFamily="34" charset="0"/>
                <a:cs typeface="Aptos" panose="020B0004020202020204" pitchFamily="34" charset="0"/>
              </a:rPr>
              <a:t>from </a:t>
            </a:r>
            <a:r>
              <a:rPr lang="en-AU" sz="1500" b="1">
                <a:solidFill>
                  <a:schemeClr val="tx2"/>
                </a:solidFill>
                <a:ea typeface="Aptos" panose="020B0004020202020204" pitchFamily="34" charset="0"/>
                <a:cs typeface="Aptos" panose="020B0004020202020204" pitchFamily="34" charset="0"/>
              </a:rPr>
              <a:t>mid-August</a:t>
            </a:r>
            <a:r>
              <a:rPr lang="en-AU" sz="1500" b="1">
                <a:solidFill>
                  <a:schemeClr val="tx2"/>
                </a:solidFill>
                <a:effectLst/>
                <a:ea typeface="Aptos" panose="020B0004020202020204" pitchFamily="34" charset="0"/>
                <a:cs typeface="Aptos" panose="020B0004020202020204" pitchFamily="34" charset="0"/>
              </a:rPr>
              <a:t> 2025</a:t>
            </a:r>
            <a:r>
              <a:rPr lang="en-AU" sz="1500">
                <a:solidFill>
                  <a:schemeClr val="tx2"/>
                </a:solidFill>
                <a:effectLst/>
                <a:ea typeface="Aptos" panose="020B0004020202020204" pitchFamily="34" charset="0"/>
                <a:cs typeface="Aptos" panose="020B0004020202020204" pitchFamily="34" charset="0"/>
              </a:rPr>
              <a:t> </a:t>
            </a:r>
            <a:r>
              <a:rPr lang="en-AU" sz="1500">
                <a:solidFill>
                  <a:schemeClr val="tx2"/>
                </a:solidFill>
                <a:ea typeface="Aptos" panose="020B0004020202020204" pitchFamily="34" charset="0"/>
                <a:cs typeface="Aptos" panose="020B0004020202020204" pitchFamily="34" charset="0"/>
              </a:rPr>
              <a:t>to</a:t>
            </a:r>
            <a:r>
              <a:rPr lang="en-AU" sz="1500">
                <a:solidFill>
                  <a:schemeClr val="tx2"/>
                </a:solidFill>
                <a:effectLst/>
                <a:ea typeface="Aptos" panose="020B0004020202020204" pitchFamily="34" charset="0"/>
                <a:cs typeface="Aptos" panose="020B0004020202020204" pitchFamily="34" charset="0"/>
              </a:rPr>
              <a:t> </a:t>
            </a:r>
            <a:r>
              <a:rPr lang="en-AU" sz="1500" b="1">
                <a:solidFill>
                  <a:schemeClr val="tx2"/>
                </a:solidFill>
                <a:effectLst/>
                <a:ea typeface="Aptos" panose="020B0004020202020204" pitchFamily="34" charset="0"/>
                <a:cs typeface="Aptos" panose="020B0004020202020204" pitchFamily="34" charset="0"/>
              </a:rPr>
              <a:t>31 May 2026</a:t>
            </a:r>
            <a:r>
              <a:rPr lang="en-AU" sz="1500">
                <a:solidFill>
                  <a:schemeClr val="tx2"/>
                </a:solidFill>
                <a:effectLst/>
                <a:ea typeface="Aptos" panose="020B0004020202020204" pitchFamily="34" charset="0"/>
                <a:cs typeface="Aptos" panose="020B0004020202020204" pitchFamily="34" charset="0"/>
              </a:rPr>
              <a:t>.</a:t>
            </a:r>
          </a:p>
          <a:p>
            <a:pPr marL="171450" indent="-171450">
              <a:lnSpc>
                <a:spcPct val="150000"/>
              </a:lnSpc>
              <a:buFont typeface="Arial" panose="020B0604020202020204" pitchFamily="34" charset="0"/>
              <a:buChar char="•"/>
            </a:pPr>
            <a:r>
              <a:rPr lang="en-AU" sz="1500">
                <a:solidFill>
                  <a:schemeClr val="tx2"/>
                </a:solidFill>
                <a:effectLst/>
                <a:ea typeface="Aptos" panose="020B0004020202020204" pitchFamily="34" charset="0"/>
                <a:cs typeface="Aptos" panose="020B0004020202020204" pitchFamily="34" charset="0"/>
              </a:rPr>
              <a:t>Each year</a:t>
            </a:r>
            <a:r>
              <a:rPr lang="en-AU" sz="1500">
                <a:solidFill>
                  <a:schemeClr val="tx2"/>
                </a:solidFill>
                <a:ea typeface="Aptos" panose="020B0004020202020204" pitchFamily="34" charset="0"/>
                <a:cs typeface="Aptos" panose="020B0004020202020204" pitchFamily="34" charset="0"/>
              </a:rPr>
              <a:t>: </a:t>
            </a:r>
            <a:r>
              <a:rPr lang="en-AU" sz="1500" b="1">
                <a:solidFill>
                  <a:schemeClr val="tx2"/>
                </a:solidFill>
                <a:ea typeface="Aptos" panose="020B0004020202020204" pitchFamily="34" charset="0"/>
                <a:cs typeface="Aptos" panose="020B0004020202020204" pitchFamily="34" charset="0"/>
              </a:rPr>
              <a:t>one ANU</a:t>
            </a:r>
            <a:r>
              <a:rPr lang="en-AU" sz="1500" b="1">
                <a:solidFill>
                  <a:schemeClr val="tx2"/>
                </a:solidFill>
                <a:effectLst/>
                <a:ea typeface="Aptos" panose="020B0004020202020204" pitchFamily="34" charset="0"/>
                <a:cs typeface="Aptos" panose="020B0004020202020204" pitchFamily="34" charset="0"/>
              </a:rPr>
              <a:t> candidate to</a:t>
            </a:r>
            <a:r>
              <a:rPr lang="en-AU" sz="1500">
                <a:solidFill>
                  <a:schemeClr val="tx2"/>
                </a:solidFill>
                <a:effectLst/>
                <a:ea typeface="Aptos" panose="020B0004020202020204" pitchFamily="34" charset="0"/>
                <a:cs typeface="Aptos" panose="020B0004020202020204" pitchFamily="34" charset="0"/>
              </a:rPr>
              <a:t> </a:t>
            </a:r>
            <a:r>
              <a:rPr lang="en-AU" sz="1500" b="1">
                <a:solidFill>
                  <a:schemeClr val="tx2"/>
                </a:solidFill>
                <a:effectLst/>
                <a:ea typeface="Aptos" panose="020B0004020202020204" pitchFamily="34" charset="0"/>
                <a:cs typeface="Aptos" panose="020B0004020202020204" pitchFamily="34" charset="0"/>
              </a:rPr>
              <a:t>Yale</a:t>
            </a:r>
            <a:r>
              <a:rPr lang="en-AU" sz="1500">
                <a:solidFill>
                  <a:schemeClr val="tx2"/>
                </a:solidFill>
                <a:ea typeface="Aptos" panose="020B0004020202020204" pitchFamily="34" charset="0"/>
                <a:cs typeface="Aptos" panose="020B0004020202020204" pitchFamily="34" charset="0"/>
              </a:rPr>
              <a:t>,</a:t>
            </a:r>
            <a:r>
              <a:rPr lang="en-AU" sz="1500">
                <a:solidFill>
                  <a:schemeClr val="tx2"/>
                </a:solidFill>
                <a:effectLst/>
                <a:ea typeface="Aptos" panose="020B0004020202020204" pitchFamily="34" charset="0"/>
                <a:cs typeface="Aptos" panose="020B0004020202020204" pitchFamily="34" charset="0"/>
              </a:rPr>
              <a:t> and </a:t>
            </a:r>
            <a:r>
              <a:rPr lang="en-AU" sz="1500" b="1">
                <a:solidFill>
                  <a:schemeClr val="tx2"/>
                </a:solidFill>
                <a:effectLst/>
                <a:ea typeface="Aptos" panose="020B0004020202020204" pitchFamily="34" charset="0"/>
                <a:cs typeface="Aptos" panose="020B0004020202020204" pitchFamily="34" charset="0"/>
              </a:rPr>
              <a:t>one</a:t>
            </a:r>
            <a:r>
              <a:rPr lang="en-AU" sz="1500" b="1">
                <a:solidFill>
                  <a:schemeClr val="tx2"/>
                </a:solidFill>
                <a:ea typeface="Aptos" panose="020B0004020202020204" pitchFamily="34" charset="0"/>
                <a:cs typeface="Aptos" panose="020B0004020202020204" pitchFamily="34" charset="0"/>
              </a:rPr>
              <a:t>+</a:t>
            </a:r>
            <a:r>
              <a:rPr lang="en-AU" sz="1500" b="1">
                <a:solidFill>
                  <a:schemeClr val="tx2"/>
                </a:solidFill>
                <a:effectLst/>
                <a:ea typeface="Aptos" panose="020B0004020202020204" pitchFamily="34" charset="0"/>
                <a:cs typeface="Aptos" panose="020B0004020202020204" pitchFamily="34" charset="0"/>
              </a:rPr>
              <a:t> Yale candidates </a:t>
            </a:r>
            <a:r>
              <a:rPr lang="en-AU" sz="1500" b="1">
                <a:solidFill>
                  <a:schemeClr val="tx2"/>
                </a:solidFill>
                <a:ea typeface="Aptos" panose="020B0004020202020204" pitchFamily="34" charset="0"/>
                <a:cs typeface="Aptos" panose="020B0004020202020204" pitchFamily="34" charset="0"/>
              </a:rPr>
              <a:t>to</a:t>
            </a:r>
            <a:r>
              <a:rPr lang="en-AU" sz="1500" b="1">
                <a:solidFill>
                  <a:schemeClr val="tx2"/>
                </a:solidFill>
                <a:effectLst/>
                <a:ea typeface="Aptos" panose="020B0004020202020204" pitchFamily="34" charset="0"/>
                <a:cs typeface="Aptos" panose="020B0004020202020204" pitchFamily="34" charset="0"/>
              </a:rPr>
              <a:t> ANU</a:t>
            </a:r>
            <a:r>
              <a:rPr lang="en-AU" sz="1500">
                <a:solidFill>
                  <a:schemeClr val="tx2"/>
                </a:solidFill>
                <a:effectLst/>
                <a:ea typeface="Aptos" panose="020B0004020202020204" pitchFamily="34" charset="0"/>
                <a:cs typeface="Aptos" panose="020B0004020202020204" pitchFamily="34" charset="0"/>
              </a:rPr>
              <a:t>.</a:t>
            </a:r>
          </a:p>
          <a:p>
            <a:pPr marL="171450" indent="-171450">
              <a:lnSpc>
                <a:spcPct val="150000"/>
              </a:lnSpc>
              <a:buFont typeface="Arial" panose="020B0604020202020204" pitchFamily="34" charset="0"/>
              <a:buChar char="•"/>
            </a:pPr>
            <a:r>
              <a:rPr lang="en-GB" sz="1500">
                <a:solidFill>
                  <a:schemeClr val="tx2"/>
                </a:solidFill>
                <a:effectLst/>
                <a:ea typeface="Aptos" panose="020B0004020202020204" pitchFamily="34" charset="0"/>
                <a:cs typeface="Aptos" panose="020B0004020202020204" pitchFamily="34" charset="0"/>
              </a:rPr>
              <a:t>ANU </a:t>
            </a:r>
            <a:r>
              <a:rPr lang="en-GB" sz="1500">
                <a:solidFill>
                  <a:schemeClr val="tx2"/>
                </a:solidFill>
                <a:ea typeface="Aptos" panose="020B0004020202020204" pitchFamily="34" charset="0"/>
                <a:cs typeface="Aptos" panose="020B0004020202020204" pitchFamily="34" charset="0"/>
              </a:rPr>
              <a:t>nominates</a:t>
            </a:r>
            <a:r>
              <a:rPr lang="en-GB" sz="1500">
                <a:solidFill>
                  <a:schemeClr val="tx2"/>
                </a:solidFill>
                <a:effectLst/>
                <a:ea typeface="Aptos" panose="020B0004020202020204" pitchFamily="34" charset="0"/>
                <a:cs typeface="Aptos" panose="020B0004020202020204" pitchFamily="34" charset="0"/>
              </a:rPr>
              <a:t> </a:t>
            </a:r>
            <a:r>
              <a:rPr lang="en-GB" sz="1500" b="1">
                <a:solidFill>
                  <a:schemeClr val="tx2"/>
                </a:solidFill>
                <a:effectLst/>
                <a:ea typeface="Aptos" panose="020B0004020202020204" pitchFamily="34" charset="0"/>
                <a:cs typeface="Aptos" panose="020B0004020202020204" pitchFamily="34" charset="0"/>
              </a:rPr>
              <a:t>up to four candidates</a:t>
            </a:r>
            <a:r>
              <a:rPr lang="en-GB" sz="1500">
                <a:solidFill>
                  <a:schemeClr val="tx2"/>
                </a:solidFill>
                <a:ea typeface="Aptos" panose="020B0004020202020204" pitchFamily="34" charset="0"/>
                <a:cs typeface="Aptos" panose="020B0004020202020204" pitchFamily="34" charset="0"/>
              </a:rPr>
              <a:t>,</a:t>
            </a:r>
            <a:r>
              <a:rPr lang="en-GB" sz="1500">
                <a:solidFill>
                  <a:schemeClr val="tx2"/>
                </a:solidFill>
                <a:effectLst/>
                <a:ea typeface="Aptos" panose="020B0004020202020204" pitchFamily="34" charset="0"/>
                <a:cs typeface="Aptos" panose="020B0004020202020204" pitchFamily="34" charset="0"/>
              </a:rPr>
              <a:t> who </a:t>
            </a:r>
            <a:r>
              <a:rPr lang="en-GB" sz="1500">
                <a:solidFill>
                  <a:schemeClr val="tx2"/>
                </a:solidFill>
                <a:ea typeface="Aptos" panose="020B0004020202020204" pitchFamily="34" charset="0"/>
                <a:cs typeface="Aptos" panose="020B0004020202020204" pitchFamily="34" charset="0"/>
              </a:rPr>
              <a:t>then</a:t>
            </a:r>
            <a:r>
              <a:rPr lang="en-GB" sz="1500">
                <a:solidFill>
                  <a:schemeClr val="tx2"/>
                </a:solidFill>
                <a:effectLst/>
                <a:ea typeface="Aptos" panose="020B0004020202020204" pitchFamily="34" charset="0"/>
                <a:cs typeface="Aptos" panose="020B0004020202020204" pitchFamily="34" charset="0"/>
              </a:rPr>
              <a:t> submit a full application directly to Yale</a:t>
            </a:r>
            <a:r>
              <a:rPr lang="en-GB" sz="1500">
                <a:solidFill>
                  <a:schemeClr val="tx2"/>
                </a:solidFill>
                <a:ea typeface="Aptos" panose="020B0004020202020204" pitchFamily="34" charset="0"/>
                <a:cs typeface="Aptos" panose="020B0004020202020204" pitchFamily="34" charset="0"/>
              </a:rPr>
              <a:t>;</a:t>
            </a:r>
            <a:br>
              <a:rPr lang="en-GB" sz="1500">
                <a:ea typeface="Aptos" panose="020B0004020202020204" pitchFamily="34" charset="0"/>
                <a:cs typeface="Aptos" panose="020B0004020202020204" pitchFamily="34" charset="0"/>
              </a:rPr>
            </a:br>
            <a:r>
              <a:rPr lang="en-GB" sz="1500">
                <a:solidFill>
                  <a:schemeClr val="tx2"/>
                </a:solidFill>
                <a:ea typeface="Aptos" panose="020B0004020202020204" pitchFamily="34" charset="0"/>
                <a:cs typeface="Aptos" panose="020B0004020202020204" pitchFamily="34" charset="0"/>
              </a:rPr>
              <a:t>the </a:t>
            </a:r>
            <a:r>
              <a:rPr lang="en-GB" sz="1500" b="1">
                <a:solidFill>
                  <a:schemeClr val="tx2"/>
                </a:solidFill>
                <a:ea typeface="Aptos" panose="020B0004020202020204" pitchFamily="34" charset="0"/>
                <a:cs typeface="Aptos" panose="020B0004020202020204" pitchFamily="34" charset="0"/>
              </a:rPr>
              <a:t>Fox Fellowship Office makes the final selection</a:t>
            </a:r>
            <a:endParaRPr lang="en-GB" sz="1500" b="1">
              <a:solidFill>
                <a:schemeClr val="tx2"/>
              </a:solidFill>
              <a:effectLst/>
              <a:ea typeface="Aptos" panose="020B0004020202020204" pitchFamily="34" charset="0"/>
              <a:cs typeface="Aptos" panose="020B0004020202020204" pitchFamily="34" charset="0"/>
            </a:endParaRPr>
          </a:p>
          <a:p>
            <a:pPr marL="171450" indent="-171450">
              <a:lnSpc>
                <a:spcPct val="150000"/>
              </a:lnSpc>
              <a:buFont typeface="Arial" panose="020B0604020202020204" pitchFamily="34" charset="0"/>
              <a:buChar char="•"/>
            </a:pPr>
            <a:r>
              <a:rPr lang="en-AU" sz="1500">
                <a:solidFill>
                  <a:schemeClr val="tx2"/>
                </a:solidFill>
                <a:effectLst/>
                <a:ea typeface="Aptos" panose="020B0004020202020204" pitchFamily="34" charset="0"/>
                <a:cs typeface="Aptos" panose="020B0004020202020204" pitchFamily="34" charset="0"/>
              </a:rPr>
              <a:t>Fox Fellows undertake an i</a:t>
            </a:r>
            <a:r>
              <a:rPr lang="en-AU" sz="1500" b="1">
                <a:solidFill>
                  <a:schemeClr val="tx2"/>
                </a:solidFill>
                <a:effectLst/>
                <a:ea typeface="Aptos" panose="020B0004020202020204" pitchFamily="34" charset="0"/>
                <a:cs typeface="Aptos" panose="020B0004020202020204" pitchFamily="34" charset="0"/>
              </a:rPr>
              <a:t>ndependent research project </a:t>
            </a:r>
            <a:r>
              <a:rPr lang="en-AU" sz="1500">
                <a:solidFill>
                  <a:schemeClr val="tx2"/>
                </a:solidFill>
                <a:effectLst/>
                <a:ea typeface="Aptos" panose="020B0004020202020204" pitchFamily="34" charset="0"/>
                <a:cs typeface="Aptos" panose="020B0004020202020204" pitchFamily="34" charset="0"/>
              </a:rPr>
              <a:t>for an academic year</a:t>
            </a:r>
            <a:r>
              <a:rPr lang="en-AU" sz="1500">
                <a:solidFill>
                  <a:schemeClr val="tx2"/>
                </a:solidFill>
                <a:ea typeface="Aptos" panose="020B0004020202020204" pitchFamily="34" charset="0"/>
                <a:cs typeface="Aptos" panose="020B0004020202020204" pitchFamily="34" charset="0"/>
              </a:rPr>
              <a:t>,</a:t>
            </a:r>
            <a:br>
              <a:rPr lang="en-AU" sz="1500">
                <a:ea typeface="Aptos" panose="020B0004020202020204" pitchFamily="34" charset="0"/>
                <a:cs typeface="Aptos" panose="020B0004020202020204" pitchFamily="34" charset="0"/>
              </a:rPr>
            </a:br>
            <a:r>
              <a:rPr lang="en-AU" sz="1500">
                <a:solidFill>
                  <a:schemeClr val="tx2"/>
                </a:solidFill>
                <a:ea typeface="Aptos" panose="020B0004020202020204" pitchFamily="34" charset="0"/>
                <a:cs typeface="Aptos" panose="020B0004020202020204" pitchFamily="34" charset="0"/>
              </a:rPr>
              <a:t> with a</a:t>
            </a:r>
            <a:r>
              <a:rPr lang="en-AU" sz="1500">
                <a:solidFill>
                  <a:schemeClr val="tx2"/>
                </a:solidFill>
                <a:effectLst/>
                <a:ea typeface="Aptos" panose="020B0004020202020204" pitchFamily="34" charset="0"/>
                <a:cs typeface="Aptos" panose="020B0004020202020204" pitchFamily="34" charset="0"/>
              </a:rPr>
              <a:t> </a:t>
            </a:r>
            <a:r>
              <a:rPr lang="en-AU" sz="1500">
                <a:solidFill>
                  <a:schemeClr val="tx2"/>
                </a:solidFill>
                <a:ea typeface="Aptos" panose="020B0004020202020204" pitchFamily="34" charset="0"/>
                <a:cs typeface="Aptos" panose="020B0004020202020204" pitchFamily="34" charset="0"/>
              </a:rPr>
              <a:t>focus on Social Sciences or the Humanities</a:t>
            </a:r>
            <a:endParaRPr lang="en-AU" sz="1500">
              <a:solidFill>
                <a:schemeClr val="tx2"/>
              </a:solidFill>
              <a:latin typeface="Public Sans Light"/>
              <a:ea typeface="Calibri"/>
              <a:cs typeface="Calibri"/>
            </a:endParaRPr>
          </a:p>
          <a:p>
            <a:pPr marL="171450" indent="-171450">
              <a:lnSpc>
                <a:spcPct val="150000"/>
              </a:lnSpc>
              <a:buFont typeface="Arial" panose="020B0604020202020204" pitchFamily="34" charset="0"/>
              <a:buChar char="•"/>
            </a:pPr>
            <a:r>
              <a:rPr lang="en-AU" sz="1500" b="1">
                <a:solidFill>
                  <a:schemeClr val="tx2"/>
                </a:solidFill>
              </a:rPr>
              <a:t>Open only to graduate students</a:t>
            </a:r>
            <a:r>
              <a:rPr lang="en-AU" sz="1500">
                <a:solidFill>
                  <a:schemeClr val="tx2"/>
                </a:solidFill>
              </a:rPr>
              <a:t> pursuing postgraduate research degrees; </a:t>
            </a:r>
            <a:br>
              <a:rPr lang="en-AU" sz="1500"/>
            </a:br>
            <a:r>
              <a:rPr lang="en-AU" sz="1500">
                <a:solidFill>
                  <a:schemeClr val="tx2"/>
                </a:solidFill>
              </a:rPr>
              <a:t>Fellows </a:t>
            </a:r>
            <a:r>
              <a:rPr lang="en-AU" sz="1500" b="0" i="0">
                <a:solidFill>
                  <a:schemeClr val="tx2"/>
                </a:solidFill>
                <a:effectLst/>
              </a:rPr>
              <a:t>must be </a:t>
            </a:r>
            <a:r>
              <a:rPr lang="en-AU" sz="1500" b="1" i="0">
                <a:solidFill>
                  <a:schemeClr val="tx2"/>
                </a:solidFill>
                <a:effectLst/>
              </a:rPr>
              <a:t>enrolled in </a:t>
            </a:r>
            <a:r>
              <a:rPr lang="en-AU" sz="1500" b="1">
                <a:solidFill>
                  <a:schemeClr val="tx2"/>
                </a:solidFill>
              </a:rPr>
              <a:t>an ANU</a:t>
            </a:r>
            <a:r>
              <a:rPr lang="en-AU" sz="1500" b="1" i="0">
                <a:solidFill>
                  <a:schemeClr val="tx2"/>
                </a:solidFill>
                <a:effectLst/>
              </a:rPr>
              <a:t> degree program</a:t>
            </a:r>
            <a:r>
              <a:rPr lang="en-AU" sz="1500" b="1">
                <a:solidFill>
                  <a:schemeClr val="tx2"/>
                </a:solidFill>
              </a:rPr>
              <a:t> </a:t>
            </a:r>
            <a:r>
              <a:rPr lang="en-AU" sz="1500" b="0" i="0">
                <a:solidFill>
                  <a:schemeClr val="tx2"/>
                </a:solidFill>
                <a:effectLst/>
              </a:rPr>
              <a:t> for the duration of the Fellowship.</a:t>
            </a:r>
            <a:endParaRPr lang="en-AU" sz="1500">
              <a:solidFill>
                <a:schemeClr val="tx2"/>
              </a:solidFill>
            </a:endParaRPr>
          </a:p>
          <a:p>
            <a:pPr marL="171450" indent="-171450">
              <a:lnSpc>
                <a:spcPct val="150000"/>
              </a:lnSpc>
              <a:buFont typeface="Arial" panose="020B0604020202020204" pitchFamily="34" charset="0"/>
              <a:buChar char="•"/>
            </a:pPr>
            <a:r>
              <a:rPr lang="en-AU" sz="1500">
                <a:solidFill>
                  <a:schemeClr val="tx2"/>
                </a:solidFill>
              </a:rPr>
              <a:t>US citizens are generally not eligible to apply.</a:t>
            </a:r>
          </a:p>
          <a:p>
            <a:pPr marL="171450" indent="-171450">
              <a:lnSpc>
                <a:spcPct val="150000"/>
              </a:lnSpc>
              <a:buFont typeface="Arial" panose="020B0604020202020204" pitchFamily="34" charset="0"/>
              <a:buChar char="•"/>
            </a:pPr>
            <a:r>
              <a:rPr lang="en-AU" sz="1500">
                <a:solidFill>
                  <a:schemeClr val="tx2"/>
                </a:solidFill>
              </a:rPr>
              <a:t>International</a:t>
            </a:r>
            <a:r>
              <a:rPr lang="en-AU" sz="1500" b="0" i="0">
                <a:solidFill>
                  <a:schemeClr val="tx2"/>
                </a:solidFill>
                <a:effectLst/>
              </a:rPr>
              <a:t> candidates proposing projects in their home country are </a:t>
            </a:r>
            <a:r>
              <a:rPr lang="en-AU" sz="1500">
                <a:solidFill>
                  <a:schemeClr val="tx2"/>
                </a:solidFill>
              </a:rPr>
              <a:t>not</a:t>
            </a:r>
            <a:r>
              <a:rPr lang="en-AU" sz="1500" b="0" i="0">
                <a:solidFill>
                  <a:schemeClr val="tx2"/>
                </a:solidFill>
                <a:effectLst/>
              </a:rPr>
              <a:t> eligible.</a:t>
            </a:r>
            <a:endParaRPr lang="en-AU" sz="1500">
              <a:solidFill>
                <a:schemeClr val="tx2"/>
              </a:solidFill>
            </a:endParaRPr>
          </a:p>
          <a:p>
            <a:pPr>
              <a:lnSpc>
                <a:spcPct val="150000"/>
              </a:lnSpc>
            </a:pPr>
            <a:endParaRPr lang="en-AU" sz="1200">
              <a:solidFill>
                <a:schemeClr val="tx2"/>
              </a:solidFill>
            </a:endParaRPr>
          </a:p>
          <a:p>
            <a:pPr>
              <a:lnSpc>
                <a:spcPct val="150000"/>
              </a:lnSpc>
            </a:pPr>
            <a:r>
              <a:rPr lang="en-AU" sz="1200">
                <a:solidFill>
                  <a:schemeClr val="tx2"/>
                </a:solidFill>
              </a:rPr>
              <a:t>See: </a:t>
            </a:r>
            <a:r>
              <a:rPr lang="en-AU" sz="1200">
                <a:solidFill>
                  <a:schemeClr val="accent1"/>
                </a:solidFill>
                <a:ea typeface="+mn-lt"/>
                <a:cs typeface="+mn-lt"/>
                <a:hlinkClick r:id="rId3">
                  <a:extLst>
                    <a:ext uri="{A12FA001-AC4F-418D-AE19-62706E023703}">
                      <ahyp:hlinkClr xmlns:ahyp="http://schemas.microsoft.com/office/drawing/2018/hyperlinkcolor" val="tx"/>
                    </a:ext>
                  </a:extLst>
                </a:hlinkClick>
              </a:rPr>
              <a:t>https://macmillan.yale.edu/foxfellowship/students-fox-exchange-partners</a:t>
            </a:r>
            <a:endParaRPr lang="en-AU" sz="1200">
              <a:solidFill>
                <a:schemeClr val="accent1"/>
              </a:solidFill>
            </a:endParaRPr>
          </a:p>
          <a:p>
            <a:pPr>
              <a:lnSpc>
                <a:spcPct val="150000"/>
              </a:lnSpc>
            </a:pPr>
            <a:endParaRPr lang="en-AU" sz="1600">
              <a:solidFill>
                <a:schemeClr val="tx2"/>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595098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9FCF254-7E1A-4815-8192-8A53E6B5031E}"/>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08363" y="632849"/>
            <a:ext cx="8721322" cy="2536189"/>
          </a:xfrm>
          <a:prstGeom prst="rect">
            <a:avLst/>
          </a:prstGeom>
        </p:spPr>
        <p:txBody>
          <a:bodyPr lIns="91440" tIns="45720" rIns="91440" bIns="45720" anchor="t">
            <a:noAutofit/>
          </a:bodyPr>
          <a:lstStyle/>
          <a:p>
            <a:pPr marL="171450" indent="-171450">
              <a:lnSpc>
                <a:spcPct val="170000"/>
              </a:lnSpc>
              <a:buFont typeface="Arial" panose="020B0604020202020204" pitchFamily="34" charset="0"/>
              <a:buChar char="•"/>
            </a:pPr>
            <a:r>
              <a:rPr lang="en-AU" sz="1400" b="1">
                <a:solidFill>
                  <a:schemeClr val="tx2"/>
                </a:solidFill>
              </a:rPr>
              <a:t>Personal characteristics: </a:t>
            </a:r>
            <a:r>
              <a:rPr lang="en-AU" sz="1400">
                <a:solidFill>
                  <a:schemeClr val="tx2"/>
                </a:solidFill>
              </a:rPr>
              <a:t>a commitment to research and a capacity for leadership and civic engagement.</a:t>
            </a:r>
          </a:p>
          <a:p>
            <a:pPr marL="171450" indent="-171450">
              <a:lnSpc>
                <a:spcPct val="170000"/>
              </a:lnSpc>
              <a:buFont typeface="Arial" panose="020B0604020202020204" pitchFamily="34" charset="0"/>
              <a:buChar char="•"/>
            </a:pPr>
            <a:r>
              <a:rPr lang="en-AU" sz="1400" b="1">
                <a:solidFill>
                  <a:schemeClr val="tx2"/>
                </a:solidFill>
              </a:rPr>
              <a:t>Field of focus: </a:t>
            </a:r>
            <a:r>
              <a:rPr lang="en-AU" sz="1400">
                <a:solidFill>
                  <a:schemeClr val="tx2"/>
                </a:solidFill>
              </a:rPr>
              <a:t>Broadly, social sciences  or humanities – candidates from other backgrounds considered if their focus is within scope. Interdisciplinarity regarded favourably.</a:t>
            </a:r>
          </a:p>
          <a:p>
            <a:pPr marL="171450" indent="-171450">
              <a:lnSpc>
                <a:spcPct val="170000"/>
              </a:lnSpc>
              <a:buFont typeface="Arial" panose="020B0604020202020204" pitchFamily="34" charset="0"/>
              <a:buChar char="•"/>
            </a:pPr>
            <a:r>
              <a:rPr lang="en-AU" sz="1400" b="1">
                <a:solidFill>
                  <a:schemeClr val="tx2"/>
                </a:solidFill>
              </a:rPr>
              <a:t>Research Proposal: </a:t>
            </a:r>
            <a:r>
              <a:rPr lang="en-AU" sz="1400">
                <a:solidFill>
                  <a:schemeClr val="tx2"/>
                </a:solidFill>
              </a:rPr>
              <a:t>demonstrated excellence in their field of study is advantageous.</a:t>
            </a:r>
          </a:p>
          <a:p>
            <a:pPr marL="171450" indent="-171450">
              <a:lnSpc>
                <a:spcPct val="170000"/>
              </a:lnSpc>
              <a:buFont typeface="Arial" panose="020B0604020202020204" pitchFamily="34" charset="0"/>
              <a:buChar char="•"/>
            </a:pPr>
            <a:r>
              <a:rPr lang="en-AU" sz="1400" b="1">
                <a:solidFill>
                  <a:schemeClr val="tx2"/>
                </a:solidFill>
              </a:rPr>
              <a:t>Academic Record: </a:t>
            </a:r>
            <a:r>
              <a:rPr lang="en-AU" sz="1400">
                <a:solidFill>
                  <a:schemeClr val="tx2"/>
                </a:solidFill>
              </a:rPr>
              <a:t>Candidates must provide all non-ANU transcripts.</a:t>
            </a:r>
          </a:p>
          <a:p>
            <a:pPr marL="171450" indent="-171450">
              <a:lnSpc>
                <a:spcPct val="170000"/>
              </a:lnSpc>
              <a:buFont typeface="Arial" panose="020B0604020202020204" pitchFamily="34" charset="0"/>
              <a:buChar char="•"/>
            </a:pPr>
            <a:r>
              <a:rPr lang="en-AU" sz="1400" b="1">
                <a:solidFill>
                  <a:schemeClr val="tx2"/>
                </a:solidFill>
              </a:rPr>
              <a:t>Referees: </a:t>
            </a:r>
            <a:r>
              <a:rPr lang="en-AU" sz="1400">
                <a:solidFill>
                  <a:schemeClr val="tx2"/>
                </a:solidFill>
              </a:rPr>
              <a:t>Candidates must provide two recommendation letters from ANU faculty members.</a:t>
            </a:r>
          </a:p>
          <a:p>
            <a:pPr>
              <a:lnSpc>
                <a:spcPct val="170000"/>
              </a:lnSpc>
            </a:pPr>
            <a:r>
              <a:rPr lang="en-AU" sz="1400">
                <a:solidFill>
                  <a:schemeClr val="tx2"/>
                </a:solidFill>
              </a:rPr>
              <a:t>Candidates must also have an excellent command of the English language. Each criterion is equally weighted</a:t>
            </a:r>
          </a:p>
          <a:p>
            <a:pPr>
              <a:lnSpc>
                <a:spcPct val="170000"/>
              </a:lnSpc>
            </a:pPr>
            <a:r>
              <a:rPr lang="en-AU" sz="1400" b="1">
                <a:solidFill>
                  <a:schemeClr val="tx2"/>
                </a:solidFill>
              </a:rPr>
              <a:t>You should have made contact</a:t>
            </a:r>
            <a:r>
              <a:rPr lang="en-AU" sz="1400">
                <a:solidFill>
                  <a:schemeClr val="tx2"/>
                </a:solidFill>
              </a:rPr>
              <a:t> with at least some of the Yale faculty with whom you'd like to engage. </a:t>
            </a:r>
          </a:p>
          <a:p>
            <a:pPr>
              <a:lnSpc>
                <a:spcPct val="170000"/>
              </a:lnSpc>
            </a:pPr>
            <a:r>
              <a:rPr lang="en-AU" sz="1200">
                <a:solidFill>
                  <a:schemeClr val="tx2"/>
                </a:solidFill>
                <a:ea typeface="+mn-lt"/>
                <a:cs typeface="+mn-lt"/>
              </a:rPr>
              <a:t> See: </a:t>
            </a:r>
            <a:r>
              <a:rPr lang="en-AU" sz="1200">
                <a:solidFill>
                  <a:schemeClr val="accent1"/>
                </a:solidFill>
                <a:ea typeface="+mn-lt"/>
                <a:cs typeface="+mn-lt"/>
                <a:hlinkClick r:id="rId3">
                  <a:extLst>
                    <a:ext uri="{A12FA001-AC4F-418D-AE19-62706E023703}">
                      <ahyp:hlinkClr xmlns:ahyp="http://schemas.microsoft.com/office/drawing/2018/hyperlinkcolor" val="tx"/>
                    </a:ext>
                  </a:extLst>
                </a:hlinkClick>
              </a:rPr>
              <a:t>https://macmillan.yale.edu/foxfellowship/students-fox-exchange-partners</a:t>
            </a:r>
            <a:endParaRPr lang="en-AU">
              <a:solidFill>
                <a:schemeClr val="accent1"/>
              </a:solidFill>
            </a:endParaRPr>
          </a:p>
        </p:txBody>
      </p:sp>
      <p:sp>
        <p:nvSpPr>
          <p:cNvPr id="4" name="Footer Placeholder 3">
            <a:extLst>
              <a:ext uri="{FF2B5EF4-FFF2-40B4-BE49-F238E27FC236}">
                <a16:creationId xmlns:a16="http://schemas.microsoft.com/office/drawing/2014/main" id="{E278DC61-1AFE-B205-EBE6-A91856F668FE}"/>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F577D4CF-AD33-5EE4-EC62-7DF281D8D0CB}"/>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4</a:t>
            </a:fld>
            <a:endParaRPr lang="en-AU"/>
          </a:p>
        </p:txBody>
      </p:sp>
      <p:sp>
        <p:nvSpPr>
          <p:cNvPr id="6" name="Date Placeholder 5">
            <a:extLst>
              <a:ext uri="{FF2B5EF4-FFF2-40B4-BE49-F238E27FC236}">
                <a16:creationId xmlns:a16="http://schemas.microsoft.com/office/drawing/2014/main" id="{8816C674-5E82-5DE6-F0FD-7E829AE6D68A}"/>
              </a:ext>
            </a:extLst>
          </p:cNvPr>
          <p:cNvSpPr>
            <a:spLocks noGrp="1"/>
          </p:cNvSpPr>
          <p:nvPr>
            <p:ph type="dt" sz="half" idx="13"/>
          </p:nvPr>
        </p:nvSpPr>
        <p:spPr>
          <a:xfrm>
            <a:off x="6579153" y="4914000"/>
            <a:ext cx="720000" cy="108000"/>
          </a:xfrm>
        </p:spPr>
        <p:txBody>
          <a:bodyPr vert="horz" lIns="0" tIns="0" rIns="0" bIns="0" rtlCol="0" anchor="ctr">
            <a:normAutofit/>
          </a:bodyPr>
          <a:lstStyle/>
          <a:p>
            <a:pPr>
              <a:spcAft>
                <a:spcPts val="600"/>
              </a:spcAft>
            </a:pPr>
            <a:r>
              <a:rPr lang="en-US" kern="1200" cap="all" baseline="0">
                <a:latin typeface="+mn-lt"/>
                <a:ea typeface="+mn-ea"/>
                <a:cs typeface="+mn-cs"/>
              </a:rPr>
              <a:t>11 Dec 24</a:t>
            </a:r>
            <a:endParaRPr lang="en-AU" kern="1200" cap="all" baseline="0">
              <a:latin typeface="+mn-lt"/>
              <a:ea typeface="+mn-ea"/>
              <a:cs typeface="+mn-cs"/>
            </a:endParaRPr>
          </a:p>
        </p:txBody>
      </p:sp>
      <p:sp>
        <p:nvSpPr>
          <p:cNvPr id="2" name="Title 1">
            <a:extLst>
              <a:ext uri="{FF2B5EF4-FFF2-40B4-BE49-F238E27FC236}">
                <a16:creationId xmlns:a16="http://schemas.microsoft.com/office/drawing/2014/main" id="{ACD319AB-F5B9-5298-3AE6-3E150ED75091}"/>
              </a:ext>
            </a:extLst>
          </p:cNvPr>
          <p:cNvSpPr>
            <a:spLocks noGrp="1"/>
          </p:cNvSpPr>
          <p:nvPr>
            <p:ph type="body" sz="quarter" idx="14"/>
          </p:nvPr>
        </p:nvSpPr>
        <p:spPr>
          <a:xfrm>
            <a:off x="323850" y="324001"/>
            <a:ext cx="8459788" cy="936000"/>
          </a:xfrm>
        </p:spPr>
        <p:txBody>
          <a:bodyPr vert="horz" lIns="0" tIns="0" rIns="0" bIns="0" rtlCol="0">
            <a:normAutofit/>
          </a:bodyPr>
          <a:lstStyle/>
          <a:p>
            <a:r>
              <a:rPr lang="en-US"/>
              <a:t>Selection Criteria</a:t>
            </a:r>
          </a:p>
        </p:txBody>
      </p:sp>
    </p:spTree>
    <p:extLst>
      <p:ext uri="{BB962C8B-B14F-4D97-AF65-F5344CB8AC3E}">
        <p14:creationId xmlns:p14="http://schemas.microsoft.com/office/powerpoint/2010/main" val="28975597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237D97-1F4F-ED0D-4306-0153BC2F7604}"/>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7709B7B5-ADCC-23B5-33C0-0278D9BA0D1B}"/>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5</a:t>
            </a:fld>
            <a:endParaRPr lang="en-AU"/>
          </a:p>
        </p:txBody>
      </p:sp>
      <p:sp>
        <p:nvSpPr>
          <p:cNvPr id="6" name="Date Placeholder 5">
            <a:extLst>
              <a:ext uri="{FF2B5EF4-FFF2-40B4-BE49-F238E27FC236}">
                <a16:creationId xmlns:a16="http://schemas.microsoft.com/office/drawing/2014/main" id="{D52D3123-E7FC-F7BA-A51E-3AF1FBE18BC5}"/>
              </a:ext>
            </a:extLst>
          </p:cNvPr>
          <p:cNvSpPr>
            <a:spLocks noGrp="1"/>
          </p:cNvSpPr>
          <p:nvPr>
            <p:ph type="dt" sz="half" idx="13"/>
          </p:nvPr>
        </p:nvSpPr>
        <p:spPr>
          <a:xfrm>
            <a:off x="6579153" y="4914000"/>
            <a:ext cx="720000" cy="108000"/>
          </a:xfrm>
        </p:spPr>
        <p:txBody>
          <a:bodyPr vert="horz" lIns="0" tIns="0" rIns="0" bIns="0" rtlCol="0" anchor="ctr">
            <a:normAutofit/>
          </a:bodyPr>
          <a:lstStyle/>
          <a:p>
            <a:pPr>
              <a:spcAft>
                <a:spcPts val="600"/>
              </a:spcAft>
            </a:pPr>
            <a:r>
              <a:rPr lang="en-US" kern="1200" cap="all" baseline="0">
                <a:latin typeface="+mn-lt"/>
                <a:ea typeface="+mn-ea"/>
                <a:cs typeface="+mn-cs"/>
              </a:rPr>
              <a:t>11 Dec 24</a:t>
            </a:r>
            <a:endParaRPr lang="en-AU" kern="1200" cap="all" baseline="0">
              <a:latin typeface="+mn-lt"/>
              <a:ea typeface="+mn-ea"/>
              <a:cs typeface="+mn-cs"/>
            </a:endParaRPr>
          </a:p>
        </p:txBody>
      </p:sp>
      <p:sp>
        <p:nvSpPr>
          <p:cNvPr id="2" name="Title 1">
            <a:extLst>
              <a:ext uri="{FF2B5EF4-FFF2-40B4-BE49-F238E27FC236}">
                <a16:creationId xmlns:a16="http://schemas.microsoft.com/office/drawing/2014/main" id="{B862E9BC-617F-340F-3C96-ED8DFD975D4F}"/>
              </a:ext>
            </a:extLst>
          </p:cNvPr>
          <p:cNvSpPr>
            <a:spLocks noGrp="1"/>
          </p:cNvSpPr>
          <p:nvPr>
            <p:ph type="body" sz="quarter" idx="14"/>
          </p:nvPr>
        </p:nvSpPr>
        <p:spPr>
          <a:xfrm>
            <a:off x="323850" y="324001"/>
            <a:ext cx="8459788" cy="936000"/>
          </a:xfrm>
        </p:spPr>
        <p:txBody>
          <a:bodyPr vert="horz" lIns="0" tIns="0" rIns="0" bIns="0" rtlCol="0">
            <a:normAutofit/>
          </a:bodyPr>
          <a:lstStyle/>
          <a:p>
            <a:r>
              <a:rPr lang="en-US"/>
              <a:t>Important Dates</a:t>
            </a:r>
          </a:p>
        </p:txBody>
      </p:sp>
      <p:graphicFrame>
        <p:nvGraphicFramePr>
          <p:cNvPr id="10" name="Diagram 9">
            <a:extLst>
              <a:ext uri="{FF2B5EF4-FFF2-40B4-BE49-F238E27FC236}">
                <a16:creationId xmlns:a16="http://schemas.microsoft.com/office/drawing/2014/main" id="{28A51262-CFDA-61A5-F694-E0B20D9FDD1B}"/>
              </a:ext>
            </a:extLst>
          </p:cNvPr>
          <p:cNvGraphicFramePr/>
          <p:nvPr>
            <p:extLst>
              <p:ext uri="{D42A27DB-BD31-4B8C-83A1-F6EECF244321}">
                <p14:modId xmlns:p14="http://schemas.microsoft.com/office/powerpoint/2010/main" val="2990759760"/>
              </p:ext>
            </p:extLst>
          </p:nvPr>
        </p:nvGraphicFramePr>
        <p:xfrm>
          <a:off x="138989" y="539750"/>
          <a:ext cx="8895283" cy="3900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9602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2140E54-9276-9CBC-1200-B37EE1EBB078}"/>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52852F6F-5571-A2DD-613C-7371D0BD3C4A}"/>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6</a:t>
            </a:fld>
            <a:endParaRPr lang="en-AU"/>
          </a:p>
        </p:txBody>
      </p:sp>
      <p:sp>
        <p:nvSpPr>
          <p:cNvPr id="6" name="Date Placeholder 5">
            <a:extLst>
              <a:ext uri="{FF2B5EF4-FFF2-40B4-BE49-F238E27FC236}">
                <a16:creationId xmlns:a16="http://schemas.microsoft.com/office/drawing/2014/main" id="{7F80B432-E946-6DFD-0393-08742592800A}"/>
              </a:ext>
            </a:extLst>
          </p:cNvPr>
          <p:cNvSpPr>
            <a:spLocks noGrp="1"/>
          </p:cNvSpPr>
          <p:nvPr>
            <p:ph type="dt" sz="half" idx="13"/>
          </p:nvPr>
        </p:nvSpPr>
        <p:spPr>
          <a:xfrm>
            <a:off x="6579153" y="4914000"/>
            <a:ext cx="720000" cy="108000"/>
          </a:xfrm>
        </p:spPr>
        <p:txBody>
          <a:bodyPr vert="horz" lIns="0" tIns="0" rIns="0" bIns="0" rtlCol="0" anchor="ctr">
            <a:normAutofit/>
          </a:bodyPr>
          <a:lstStyle/>
          <a:p>
            <a:pPr>
              <a:spcAft>
                <a:spcPts val="600"/>
              </a:spcAft>
            </a:pPr>
            <a:r>
              <a:rPr lang="en-US" kern="1200" cap="all" baseline="0">
                <a:latin typeface="+mn-lt"/>
                <a:ea typeface="+mn-ea"/>
                <a:cs typeface="+mn-cs"/>
              </a:rPr>
              <a:t>11 Dec 24</a:t>
            </a:r>
            <a:endParaRPr lang="en-AU" kern="1200" cap="all" baseline="0">
              <a:latin typeface="+mn-lt"/>
              <a:ea typeface="+mn-ea"/>
              <a:cs typeface="+mn-cs"/>
            </a:endParaRPr>
          </a:p>
        </p:txBody>
      </p:sp>
      <p:sp>
        <p:nvSpPr>
          <p:cNvPr id="2" name="Title 1">
            <a:extLst>
              <a:ext uri="{FF2B5EF4-FFF2-40B4-BE49-F238E27FC236}">
                <a16:creationId xmlns:a16="http://schemas.microsoft.com/office/drawing/2014/main" id="{DD7AD617-E6DC-BEC8-189D-70DA5B040FBA}"/>
              </a:ext>
            </a:extLst>
          </p:cNvPr>
          <p:cNvSpPr>
            <a:spLocks noGrp="1"/>
          </p:cNvSpPr>
          <p:nvPr>
            <p:ph type="body" sz="quarter" idx="14"/>
          </p:nvPr>
        </p:nvSpPr>
        <p:spPr>
          <a:xfrm>
            <a:off x="323850" y="324001"/>
            <a:ext cx="8459788" cy="936000"/>
          </a:xfrm>
        </p:spPr>
        <p:txBody>
          <a:bodyPr vert="horz" lIns="0" tIns="0" rIns="0" bIns="0" rtlCol="0">
            <a:normAutofit/>
          </a:bodyPr>
          <a:lstStyle/>
          <a:p>
            <a:r>
              <a:rPr lang="en-US"/>
              <a:t>FAQs</a:t>
            </a:r>
          </a:p>
        </p:txBody>
      </p:sp>
      <p:sp>
        <p:nvSpPr>
          <p:cNvPr id="11" name="TextBox 10">
            <a:extLst>
              <a:ext uri="{FF2B5EF4-FFF2-40B4-BE49-F238E27FC236}">
                <a16:creationId xmlns:a16="http://schemas.microsoft.com/office/drawing/2014/main" id="{F6EAC68B-D50A-D911-929B-702965957A00}"/>
              </a:ext>
            </a:extLst>
          </p:cNvPr>
          <p:cNvSpPr txBox="1"/>
          <p:nvPr/>
        </p:nvSpPr>
        <p:spPr>
          <a:xfrm>
            <a:off x="230065" y="759016"/>
            <a:ext cx="8459788" cy="3724096"/>
          </a:xfrm>
          <a:prstGeom prst="rect">
            <a:avLst/>
          </a:prstGeom>
          <a:noFill/>
        </p:spPr>
        <p:txBody>
          <a:bodyPr wrap="square" lIns="91440" tIns="45720" rIns="91440" bIns="45720" anchor="t">
            <a:spAutoFit/>
          </a:bodyPr>
          <a:lstStyle/>
          <a:p>
            <a:pPr algn="l" fontAlgn="base"/>
            <a:r>
              <a:rPr lang="en-AU" sz="1200" b="1" i="0">
                <a:solidFill>
                  <a:schemeClr val="tx2"/>
                </a:solidFill>
                <a:effectLst/>
              </a:rPr>
              <a:t>Will Yale sponsor my visa?</a:t>
            </a:r>
          </a:p>
          <a:p>
            <a:pPr algn="l" fontAlgn="base"/>
            <a:r>
              <a:rPr lang="en-AU" sz="1200" b="0" i="0">
                <a:solidFill>
                  <a:schemeClr val="tx2"/>
                </a:solidFill>
                <a:effectLst/>
              </a:rPr>
              <a:t>Yale will sponsor you for a J-1 Visa.  Yale will also sponsor spouses and children for J-2 dependent visa(s).</a:t>
            </a:r>
          </a:p>
          <a:p>
            <a:pPr algn="l" fontAlgn="base"/>
            <a:endParaRPr lang="en-AU" sz="1200" b="1" i="0">
              <a:solidFill>
                <a:schemeClr val="tx2"/>
              </a:solidFill>
              <a:effectLst/>
            </a:endParaRPr>
          </a:p>
          <a:p>
            <a:pPr algn="l" fontAlgn="base"/>
            <a:r>
              <a:rPr lang="en-AU" sz="1200" b="1" i="0">
                <a:solidFill>
                  <a:schemeClr val="tx2"/>
                </a:solidFill>
                <a:effectLst/>
              </a:rPr>
              <a:t>Will Yale sponsor visas for my spouse and/or children in the U.S.?</a:t>
            </a:r>
          </a:p>
          <a:p>
            <a:pPr algn="l" fontAlgn="base"/>
            <a:r>
              <a:rPr lang="en-AU" sz="1200" b="0" i="0">
                <a:solidFill>
                  <a:schemeClr val="tx2"/>
                </a:solidFill>
                <a:effectLst/>
              </a:rPr>
              <a:t>Yes, Yale will help you support your visa application for spouse and children, but we cannot provide funding for their travel, living or health care expenses. You may be required to prove that you can support them during your stay at the exchange partner.</a:t>
            </a:r>
          </a:p>
          <a:p>
            <a:pPr algn="l" fontAlgn="base"/>
            <a:endParaRPr lang="en-AU" sz="1200" b="1" i="0">
              <a:solidFill>
                <a:schemeClr val="tx2"/>
              </a:solidFill>
              <a:effectLst/>
            </a:endParaRPr>
          </a:p>
          <a:p>
            <a:pPr algn="l" fontAlgn="base"/>
            <a:r>
              <a:rPr lang="en-AU" sz="1200" b="1" i="0">
                <a:solidFill>
                  <a:schemeClr val="tx2"/>
                </a:solidFill>
                <a:effectLst/>
              </a:rPr>
              <a:t>How much is the fellowship award for Fellows coming to Yale from Fox partner universities?</a:t>
            </a:r>
          </a:p>
          <a:p>
            <a:pPr algn="l" fontAlgn="base"/>
            <a:r>
              <a:rPr lang="en-AU" sz="1200" b="0" i="0">
                <a:solidFill>
                  <a:schemeClr val="tx2"/>
                </a:solidFill>
                <a:effectLst/>
              </a:rPr>
              <a:t>All Fellows at Yale receive the same award, which is commensurate to the level of funding received by doctoral students in the graduate school.  Awards include round-trip travel, accommodation in rental housing provided by the Fox Fellowship and a generous living stipend to cover expenses not already provided for by existing funds that you may have at your disposal. The Fellowship will also cover health insurance. All fellows are also able to apply for grants from a research travel fund up to U.S.D $2000.</a:t>
            </a:r>
          </a:p>
          <a:p>
            <a:pPr algn="l" fontAlgn="base"/>
            <a:endParaRPr lang="en-AU" sz="1200" b="1" i="0">
              <a:solidFill>
                <a:schemeClr val="tx2"/>
              </a:solidFill>
              <a:effectLst/>
            </a:endParaRPr>
          </a:p>
          <a:p>
            <a:pPr algn="l" fontAlgn="base"/>
            <a:r>
              <a:rPr lang="en-AU" sz="1200" b="1" i="0">
                <a:solidFill>
                  <a:schemeClr val="tx2"/>
                </a:solidFill>
                <a:effectLst/>
              </a:rPr>
              <a:t>Can I receive extra funding for my family to join me?</a:t>
            </a:r>
          </a:p>
          <a:p>
            <a:pPr algn="l" fontAlgn="base"/>
            <a:r>
              <a:rPr lang="en-AU" sz="1200" b="0" i="0">
                <a:solidFill>
                  <a:schemeClr val="tx2"/>
                </a:solidFill>
                <a:effectLst/>
              </a:rPr>
              <a:t>In addition to visa support for a spouse and children, Fox Fellowship will provide a financial subsidy to fellows bringing a child/children to the United States. The final amount will be determined on a case-by-case basis. Please note that the U.S. government also requires proof of health insurance for the entire family.</a:t>
            </a:r>
          </a:p>
          <a:p>
            <a:pPr algn="l" fontAlgn="base"/>
            <a:endParaRPr lang="en-AU" sz="1600" b="0" i="0">
              <a:solidFill>
                <a:schemeClr val="tx2"/>
              </a:solidFill>
              <a:effectLst/>
            </a:endParaRPr>
          </a:p>
          <a:p>
            <a:pPr algn="l" fontAlgn="base"/>
            <a:r>
              <a:rPr lang="en-AU" sz="1200" b="0" i="0">
                <a:solidFill>
                  <a:schemeClr val="tx2"/>
                </a:solidFill>
                <a:effectLst/>
              </a:rPr>
              <a:t>Further FAQs available </a:t>
            </a:r>
            <a:r>
              <a:rPr lang="en-AU" sz="1200" b="0" i="0">
                <a:solidFill>
                  <a:schemeClr val="accent1"/>
                </a:solidFill>
                <a:effectLst/>
                <a:hlinkClick r:id="rId3">
                  <a:extLst>
                    <a:ext uri="{A12FA001-AC4F-418D-AE19-62706E023703}">
                      <ahyp:hlinkClr xmlns:ahyp="http://schemas.microsoft.com/office/drawing/2018/hyperlinkcolor" val="tx"/>
                    </a:ext>
                  </a:extLst>
                </a:hlinkClick>
              </a:rPr>
              <a:t>here</a:t>
            </a:r>
            <a:endParaRPr lang="en-AU" sz="1200" b="0" i="0">
              <a:solidFill>
                <a:schemeClr val="accent1"/>
              </a:solidFill>
              <a:effectLst/>
            </a:endParaRPr>
          </a:p>
        </p:txBody>
      </p:sp>
    </p:spTree>
    <p:extLst>
      <p:ext uri="{BB962C8B-B14F-4D97-AF65-F5344CB8AC3E}">
        <p14:creationId xmlns:p14="http://schemas.microsoft.com/office/powerpoint/2010/main" val="1516329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3AD5843-7813-4B74-81DA-2D41052C79FD}"/>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24000" y="1228500"/>
            <a:ext cx="3960000" cy="2700000"/>
          </a:xfrm>
          <a:prstGeom prst="rect">
            <a:avLst/>
          </a:prstGeom>
        </p:spPr>
        <p:txBody>
          <a:bodyPr vert="horz" lIns="0" tIns="0" rIns="0" bIns="0" rtlCol="0" anchor="t">
            <a:noAutofit/>
          </a:bodyPr>
          <a:lstStyle/>
          <a:p>
            <a:pPr defTabSz="685800">
              <a:spcAft>
                <a:spcPts val="600"/>
              </a:spcAft>
            </a:pPr>
            <a:r>
              <a:rPr lang="en-US" b="0" kern="1200">
                <a:solidFill>
                  <a:srgbClr val="000000"/>
                </a:solidFill>
              </a:rPr>
              <a:t>A complete application must include:</a:t>
            </a:r>
          </a:p>
          <a:p>
            <a:pPr marL="171450" lvl="0" indent="-171450" defTabSz="685800">
              <a:spcAft>
                <a:spcPts val="600"/>
              </a:spcAft>
              <a:buFont typeface="Arial"/>
              <a:buChar char="•"/>
            </a:pPr>
            <a:r>
              <a:rPr lang="en-US" b="0" kern="1200">
                <a:solidFill>
                  <a:srgbClr val="000000"/>
                </a:solidFill>
              </a:rPr>
              <a:t>A completed </a:t>
            </a:r>
            <a:r>
              <a:rPr lang="en-US" b="0" kern="1200">
                <a:solidFill>
                  <a:schemeClr val="accent1"/>
                </a:solidFill>
                <a:hlinkClick r:id="rId3">
                  <a:extLst>
                    <a:ext uri="{A12FA001-AC4F-418D-AE19-62706E023703}">
                      <ahyp:hlinkClr xmlns:ahyp="http://schemas.microsoft.com/office/drawing/2018/hyperlinkcolor" val="tx"/>
                    </a:ext>
                  </a:extLst>
                </a:hlinkClick>
              </a:rPr>
              <a:t>Application Form</a:t>
            </a:r>
            <a:endParaRPr lang="en-US" b="0" kern="1200">
              <a:solidFill>
                <a:schemeClr val="accent1"/>
              </a:solidFill>
            </a:endParaRPr>
          </a:p>
          <a:p>
            <a:pPr marL="171450" lvl="0" indent="-171450" defTabSz="685800">
              <a:spcAft>
                <a:spcPts val="600"/>
              </a:spcAft>
              <a:buFont typeface="Arial"/>
              <a:buChar char="•"/>
            </a:pPr>
            <a:r>
              <a:rPr lang="en-US">
                <a:solidFill>
                  <a:srgbClr val="000000"/>
                </a:solidFill>
              </a:rPr>
              <a:t>ANU</a:t>
            </a:r>
            <a:r>
              <a:rPr lang="en-US" b="0" kern="1200">
                <a:solidFill>
                  <a:srgbClr val="000000"/>
                </a:solidFill>
              </a:rPr>
              <a:t> Academic Transcripts</a:t>
            </a:r>
          </a:p>
          <a:p>
            <a:pPr marL="171450" indent="-171450" defTabSz="685800">
              <a:spcAft>
                <a:spcPts val="600"/>
              </a:spcAft>
              <a:buFont typeface="Arial"/>
              <a:buChar char="•"/>
            </a:pPr>
            <a:r>
              <a:rPr lang="en-US" b="0" kern="1200">
                <a:solidFill>
                  <a:srgbClr val="000000"/>
                </a:solidFill>
              </a:rPr>
              <a:t>Two recommendation letters from </a:t>
            </a:r>
            <a:r>
              <a:rPr lang="en-US">
                <a:solidFill>
                  <a:srgbClr val="000000"/>
                </a:solidFill>
              </a:rPr>
              <a:t>ANU academics (or equivalent)</a:t>
            </a:r>
            <a:endParaRPr lang="en-US" b="0" kern="1200">
              <a:solidFill>
                <a:srgbClr val="000000"/>
              </a:solidFill>
            </a:endParaRPr>
          </a:p>
          <a:p>
            <a:pPr defTabSz="685800">
              <a:spcAft>
                <a:spcPts val="600"/>
              </a:spcAft>
            </a:pPr>
            <a:endParaRPr lang="en-US" b="0" kern="1200">
              <a:solidFill>
                <a:srgbClr val="000000"/>
              </a:solidFill>
            </a:endParaRPr>
          </a:p>
          <a:p>
            <a:pPr defTabSz="685800">
              <a:spcAft>
                <a:spcPts val="600"/>
              </a:spcAft>
            </a:pPr>
            <a:r>
              <a:rPr lang="en-US" b="0" kern="1200">
                <a:solidFill>
                  <a:srgbClr val="000000"/>
                </a:solidFill>
              </a:rPr>
              <a:t>Completed applications must be submitted via </a:t>
            </a:r>
            <a:r>
              <a:rPr lang="en-US">
                <a:solidFill>
                  <a:srgbClr val="000000"/>
                </a:solidFill>
              </a:rPr>
              <a:t>email to </a:t>
            </a:r>
            <a:r>
              <a:rPr lang="en-US" u="sng">
                <a:solidFill>
                  <a:schemeClr val="accent1"/>
                </a:solidFill>
                <a:hlinkClick r:id="rId4">
                  <a:extLst>
                    <a:ext uri="{A12FA001-AC4F-418D-AE19-62706E023703}">
                      <ahyp:hlinkClr xmlns:ahyp="http://schemas.microsoft.com/office/drawing/2018/hyperlinkcolor" val="tx"/>
                    </a:ext>
                  </a:extLst>
                </a:hlinkClick>
              </a:rPr>
              <a:t>gro</a:t>
            </a:r>
            <a:r>
              <a:rPr lang="en-US" b="0" u="sng" kern="1200">
                <a:solidFill>
                  <a:schemeClr val="accent1"/>
                </a:solidFill>
                <a:hlinkClick r:id="rId4">
                  <a:extLst>
                    <a:ext uri="{A12FA001-AC4F-418D-AE19-62706E023703}">
                      <ahyp:hlinkClr xmlns:ahyp="http://schemas.microsoft.com/office/drawing/2018/hyperlinkcolor" val="tx"/>
                    </a:ext>
                  </a:extLst>
                </a:hlinkClick>
              </a:rPr>
              <a:t>@anu.edu.au</a:t>
            </a:r>
            <a:r>
              <a:rPr lang="en-US" b="0" kern="1200">
                <a:solidFill>
                  <a:srgbClr val="000000"/>
                </a:solidFill>
              </a:rPr>
              <a:t> by COB 8 January 2025.  </a:t>
            </a:r>
          </a:p>
        </p:txBody>
      </p:sp>
      <p:sp>
        <p:nvSpPr>
          <p:cNvPr id="12" name="TextBox 11">
            <a:extLst>
              <a:ext uri="{FF2B5EF4-FFF2-40B4-BE49-F238E27FC236}">
                <a16:creationId xmlns:a16="http://schemas.microsoft.com/office/drawing/2014/main" id="{81560548-0DB4-5A7B-DB3D-0FFBC4400CE7}"/>
              </a:ext>
            </a:extLst>
          </p:cNvPr>
          <p:cNvSpPr txBox="1"/>
          <p:nvPr/>
        </p:nvSpPr>
        <p:spPr>
          <a:xfrm>
            <a:off x="4824000" y="1260872"/>
            <a:ext cx="3960000" cy="540000"/>
          </a:xfrm>
          <a:prstGeom prst="rect">
            <a:avLst/>
          </a:prstGeom>
        </p:spPr>
        <p:txBody>
          <a:bodyPr vert="horz" lIns="0" tIns="0" rIns="0" bIns="0" rtlCol="0" anchor="ctr">
            <a:noAutofit/>
          </a:bodyPr>
          <a:lstStyle/>
          <a:p>
            <a:pPr defTabSz="685800" fontAlgn="base">
              <a:spcAft>
                <a:spcPts val="600"/>
              </a:spcAft>
            </a:pPr>
            <a:r>
              <a:rPr lang="en-US" b="0" i="0" u="none" strike="noStrike" kern="1200">
                <a:solidFill>
                  <a:schemeClr val="tx2"/>
                </a:solidFill>
                <a:effectLst/>
                <a:latin typeface="+mj-lt"/>
                <a:ea typeface="+mn-ea"/>
                <a:cs typeface="+mn-cs"/>
              </a:rPr>
              <a:t>W:</a:t>
            </a:r>
            <a:r>
              <a:rPr lang="en-US" b="0" i="0" u="none" strike="noStrike" kern="1200">
                <a:solidFill>
                  <a:schemeClr val="accent1"/>
                </a:solidFill>
                <a:effectLst/>
                <a:latin typeface="+mj-lt"/>
                <a:ea typeface="+mn-ea"/>
                <a:cs typeface="+mn-cs"/>
              </a:rPr>
              <a:t> </a:t>
            </a:r>
            <a:r>
              <a:rPr lang="en-US" b="0" i="0" u="sng" strike="noStrike" kern="1200">
                <a:solidFill>
                  <a:schemeClr val="accent1"/>
                </a:solidFill>
                <a:effectLst/>
                <a:latin typeface="+mj-lt"/>
                <a:ea typeface="+mn-ea"/>
                <a:cs typeface="+mn-cs"/>
                <a:hlinkClick r:id="rId5">
                  <a:extLst>
                    <a:ext uri="{A12FA001-AC4F-418D-AE19-62706E023703}">
                      <ahyp:hlinkClr xmlns:ahyp="http://schemas.microsoft.com/office/drawing/2018/hyperlinkcolor" val="tx"/>
                    </a:ext>
                  </a:extLst>
                </a:hlinkClick>
              </a:rPr>
              <a:t>Fox International Fellowship</a:t>
            </a:r>
            <a:r>
              <a:rPr lang="en-US" b="0" i="0" kern="1200">
                <a:solidFill>
                  <a:schemeClr val="accent1"/>
                </a:solidFill>
                <a:effectLst/>
                <a:latin typeface="+mj-lt"/>
                <a:ea typeface="+mn-ea"/>
                <a:cs typeface="+mn-cs"/>
              </a:rPr>
              <a:t>​</a:t>
            </a:r>
            <a:endParaRPr lang="en-US" b="0" kern="1200">
              <a:solidFill>
                <a:schemeClr val="accent1"/>
              </a:solidFill>
              <a:latin typeface="+mj-lt"/>
              <a:ea typeface="+mn-ea"/>
              <a:cs typeface="+mn-cs"/>
            </a:endParaRPr>
          </a:p>
          <a:p>
            <a:pPr defTabSz="685800" fontAlgn="base">
              <a:spcAft>
                <a:spcPts val="600"/>
              </a:spcAft>
            </a:pPr>
            <a:r>
              <a:rPr lang="en-US" b="0" i="0" u="none" strike="noStrike" kern="1200">
                <a:solidFill>
                  <a:schemeClr val="tx2"/>
                </a:solidFill>
                <a:effectLst/>
                <a:latin typeface="+mj-lt"/>
                <a:ea typeface="+mn-ea"/>
                <a:cs typeface="+mn-cs"/>
              </a:rPr>
              <a:t>E:</a:t>
            </a:r>
            <a:r>
              <a:rPr lang="en-US" b="0" i="0" u="none" strike="noStrike" kern="1200">
                <a:solidFill>
                  <a:schemeClr val="accent1"/>
                </a:solidFill>
                <a:effectLst/>
                <a:latin typeface="+mj-lt"/>
                <a:ea typeface="+mn-ea"/>
                <a:cs typeface="+mn-cs"/>
              </a:rPr>
              <a:t> </a:t>
            </a:r>
            <a:r>
              <a:rPr lang="en-US" b="0" i="0" u="sng" strike="noStrike" kern="1200">
                <a:solidFill>
                  <a:schemeClr val="accent1"/>
                </a:solidFill>
                <a:effectLst/>
                <a:latin typeface="+mj-lt"/>
                <a:ea typeface="+mn-ea"/>
                <a:cs typeface="+mn-cs"/>
                <a:hlinkClick r:id="rId4">
                  <a:extLst>
                    <a:ext uri="{A12FA001-AC4F-418D-AE19-62706E023703}">
                      <ahyp:hlinkClr xmlns:ahyp="http://schemas.microsoft.com/office/drawing/2018/hyperlinkcolor" val="tx"/>
                    </a:ext>
                  </a:extLst>
                </a:hlinkClick>
              </a:rPr>
              <a:t>gro@anu.edu.au</a:t>
            </a:r>
            <a:r>
              <a:rPr lang="en-US" b="0" i="0" kern="1200">
                <a:solidFill>
                  <a:schemeClr val="accent1"/>
                </a:solidFill>
                <a:effectLst/>
                <a:latin typeface="+mj-lt"/>
                <a:ea typeface="+mn-ea"/>
                <a:cs typeface="+mn-cs"/>
              </a:rPr>
              <a:t>​</a:t>
            </a:r>
            <a:r>
              <a:rPr lang="en-US" b="0" kern="1200">
                <a:solidFill>
                  <a:schemeClr val="accent1"/>
                </a:solidFill>
                <a:latin typeface="+mj-lt"/>
                <a:ea typeface="+mn-ea"/>
                <a:cs typeface="+mn-cs"/>
              </a:rPr>
              <a:t>​</a:t>
            </a:r>
            <a:endParaRPr lang="en-US" b="0" kern="1200">
              <a:solidFill>
                <a:schemeClr val="accent1"/>
              </a:solidFill>
              <a:latin typeface="+mj-lt"/>
            </a:endParaRPr>
          </a:p>
        </p:txBody>
      </p:sp>
      <p:pic>
        <p:nvPicPr>
          <p:cNvPr id="11" name="Content Placeholder 10" descr="A group of people posing for a photo&#10;&#10;Description automatically generated">
            <a:extLst>
              <a:ext uri="{FF2B5EF4-FFF2-40B4-BE49-F238E27FC236}">
                <a16:creationId xmlns:a16="http://schemas.microsoft.com/office/drawing/2014/main" id="{5952CED3-B01C-3AF8-5AF9-A3672B243ECE}"/>
              </a:ext>
            </a:extLst>
          </p:cNvPr>
          <p:cNvPicPr>
            <a:picLocks noGrp="1" noChangeAspect="1"/>
          </p:cNvPicPr>
          <p:nvPr>
            <p:ph sz="quarter" idx="4"/>
          </p:nvPr>
        </p:nvPicPr>
        <p:blipFill>
          <a:blip r:embed="rId6"/>
          <a:stretch>
            <a:fillRect/>
          </a:stretch>
        </p:blipFill>
        <p:spPr>
          <a:xfrm>
            <a:off x="4263284" y="2160000"/>
            <a:ext cx="4520716" cy="2281924"/>
          </a:xfrm>
          <a:noFill/>
        </p:spPr>
      </p:pic>
      <p:sp>
        <p:nvSpPr>
          <p:cNvPr id="4" name="Footer Placeholder 3">
            <a:extLst>
              <a:ext uri="{FF2B5EF4-FFF2-40B4-BE49-F238E27FC236}">
                <a16:creationId xmlns:a16="http://schemas.microsoft.com/office/drawing/2014/main" id="{8519C017-C62B-B3E0-7841-2F1D9E56BF30}"/>
              </a:ext>
            </a:extLst>
          </p:cNvPr>
          <p:cNvSpPr>
            <a:spLocks noGrp="1"/>
          </p:cNvSpPr>
          <p:nvPr>
            <p:ph type="ftr" sz="quarter" idx="11"/>
          </p:nvPr>
        </p:nvSpPr>
        <p:spPr>
          <a:xfrm>
            <a:off x="1440000" y="4914000"/>
            <a:ext cx="5400000" cy="108000"/>
          </a:xfrm>
        </p:spPr>
        <p:txBody>
          <a:bodyPr vert="horz" lIns="0" tIns="0" rIns="0" bIns="0" rtlCol="0" anchor="t">
            <a:normAutofit/>
          </a:bodyPr>
          <a:lstStyle/>
          <a:p>
            <a:pPr>
              <a:spcAft>
                <a:spcPts val="600"/>
              </a:spcAft>
            </a:pPr>
            <a:r>
              <a:rPr lang="en-AU" kern="1200" cap="all" baseline="0">
                <a:latin typeface="+mn-lt"/>
                <a:ea typeface="+mn-ea"/>
                <a:cs typeface="+mn-cs"/>
              </a:rPr>
              <a:t>Graduate Research Office  |   Fox International Fellowship - Information Session</a:t>
            </a:r>
          </a:p>
        </p:txBody>
      </p:sp>
      <p:sp>
        <p:nvSpPr>
          <p:cNvPr id="5" name="Slide Number Placeholder 4">
            <a:extLst>
              <a:ext uri="{FF2B5EF4-FFF2-40B4-BE49-F238E27FC236}">
                <a16:creationId xmlns:a16="http://schemas.microsoft.com/office/drawing/2014/main" id="{A89D5B29-C579-DBEA-E992-8E51C38D2E06}"/>
              </a:ext>
            </a:extLst>
          </p:cNvPr>
          <p:cNvSpPr>
            <a:spLocks noGrp="1"/>
          </p:cNvSpPr>
          <p:nvPr>
            <p:ph type="sldNum" sz="quarter" idx="12"/>
          </p:nvPr>
        </p:nvSpPr>
        <p:spPr>
          <a:xfrm>
            <a:off x="324000" y="4914000"/>
            <a:ext cx="360000" cy="108000"/>
          </a:xfrm>
        </p:spPr>
        <p:txBody>
          <a:bodyPr vert="horz" lIns="0" tIns="0" rIns="0" bIns="0" rtlCol="0" anchor="t">
            <a:normAutofit/>
          </a:bodyPr>
          <a:lstStyle/>
          <a:p>
            <a:pPr>
              <a:spcAft>
                <a:spcPts val="600"/>
              </a:spcAft>
            </a:pPr>
            <a:fld id="{10A01DC5-1685-4615-8240-15192985C6A2}" type="slidenum">
              <a:rPr lang="en-AU" smtClean="0"/>
              <a:pPr>
                <a:spcAft>
                  <a:spcPts val="600"/>
                </a:spcAft>
              </a:pPr>
              <a:t>7</a:t>
            </a:fld>
            <a:endParaRPr lang="en-AU"/>
          </a:p>
        </p:txBody>
      </p:sp>
      <p:sp>
        <p:nvSpPr>
          <p:cNvPr id="6" name="Date Placeholder 5">
            <a:extLst>
              <a:ext uri="{FF2B5EF4-FFF2-40B4-BE49-F238E27FC236}">
                <a16:creationId xmlns:a16="http://schemas.microsoft.com/office/drawing/2014/main" id="{5413B0B6-126C-D5E4-E686-BC877F2BAF1B}"/>
              </a:ext>
            </a:extLst>
          </p:cNvPr>
          <p:cNvSpPr>
            <a:spLocks noGrp="1"/>
          </p:cNvSpPr>
          <p:nvPr>
            <p:ph type="dt" sz="half" idx="13"/>
          </p:nvPr>
        </p:nvSpPr>
        <p:spPr>
          <a:xfrm>
            <a:off x="6573176" y="4914000"/>
            <a:ext cx="720000" cy="108000"/>
          </a:xfrm>
        </p:spPr>
        <p:txBody>
          <a:bodyPr vert="horz" lIns="0" tIns="0" rIns="0" bIns="0" rtlCol="0" anchor="ctr">
            <a:normAutofit/>
          </a:bodyPr>
          <a:lstStyle/>
          <a:p>
            <a:pPr>
              <a:spcAft>
                <a:spcPts val="600"/>
              </a:spcAft>
            </a:pPr>
            <a:r>
              <a:rPr lang="en-US"/>
              <a:t>11 Dec 24</a:t>
            </a:r>
            <a:endParaRPr lang="en-AU"/>
          </a:p>
        </p:txBody>
      </p:sp>
      <p:sp>
        <p:nvSpPr>
          <p:cNvPr id="2" name="Title 1">
            <a:extLst>
              <a:ext uri="{FF2B5EF4-FFF2-40B4-BE49-F238E27FC236}">
                <a16:creationId xmlns:a16="http://schemas.microsoft.com/office/drawing/2014/main" id="{11E55B69-B047-3C4E-FAB0-E58B17E28168}"/>
              </a:ext>
            </a:extLst>
          </p:cNvPr>
          <p:cNvSpPr>
            <a:spLocks noGrp="1"/>
          </p:cNvSpPr>
          <p:nvPr>
            <p:ph type="body" sz="quarter" idx="14"/>
          </p:nvPr>
        </p:nvSpPr>
        <p:spPr>
          <a:xfrm>
            <a:off x="323850" y="324001"/>
            <a:ext cx="8459788" cy="936000"/>
          </a:xfrm>
        </p:spPr>
        <p:txBody>
          <a:bodyPr vert="horz" lIns="0" tIns="0" rIns="0" bIns="0" rtlCol="0" anchor="t">
            <a:normAutofit/>
          </a:bodyPr>
          <a:lstStyle/>
          <a:p>
            <a:r>
              <a:rPr lang="en-US"/>
              <a:t>Apply by 8 January 2025!</a:t>
            </a:r>
          </a:p>
        </p:txBody>
      </p:sp>
    </p:spTree>
    <p:extLst>
      <p:ext uri="{BB962C8B-B14F-4D97-AF65-F5344CB8AC3E}">
        <p14:creationId xmlns:p14="http://schemas.microsoft.com/office/powerpoint/2010/main" val="3613942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FF6D2-AE38-7A39-3D4A-8A48ECB3D3EF}"/>
              </a:ext>
            </a:extLst>
          </p:cNvPr>
          <p:cNvSpPr>
            <a:spLocks noGrp="1"/>
          </p:cNvSpPr>
          <p:nvPr>
            <p:ph sz="half" idx="2"/>
          </p:nvPr>
        </p:nvSpPr>
        <p:spPr>
          <a:xfrm>
            <a:off x="322613" y="930662"/>
            <a:ext cx="8569061" cy="3817816"/>
          </a:xfrm>
        </p:spPr>
        <p:txBody>
          <a:bodyPr vert="horz" lIns="0" tIns="0" rIns="0" bIns="0" rtlCol="0" anchor="t">
            <a:normAutofit lnSpcReduction="10000"/>
          </a:bodyPr>
          <a:lstStyle/>
          <a:p>
            <a:pPr>
              <a:lnSpc>
                <a:spcPct val="150000"/>
              </a:lnSpc>
            </a:pPr>
            <a:r>
              <a:rPr lang="en-US" sz="2000"/>
              <a:t>Medha Majumdar</a:t>
            </a:r>
            <a:r>
              <a:rPr lang="en-US" sz="2000">
                <a:solidFill>
                  <a:schemeClr val="tx2"/>
                </a:solidFill>
              </a:rPr>
              <a:t>, Fox Fellow (ANU to Yale) 2021 - 2022</a:t>
            </a:r>
          </a:p>
          <a:p>
            <a:pPr>
              <a:lnSpc>
                <a:spcPct val="120000"/>
              </a:lnSpc>
            </a:pPr>
            <a:r>
              <a:rPr lang="en-US" sz="2000">
                <a:ea typeface="+mj-lt"/>
                <a:cs typeface="+mj-lt"/>
              </a:rPr>
              <a:t>Nathan Wiltshire</a:t>
            </a:r>
            <a:r>
              <a:rPr lang="en-US" sz="2000">
                <a:solidFill>
                  <a:schemeClr val="tx2"/>
                </a:solidFill>
                <a:ea typeface="+mj-lt"/>
                <a:cs typeface="+mj-lt"/>
              </a:rPr>
              <a:t>, Fox Fellow (ANU to Yale) 2022 - 2023</a:t>
            </a:r>
          </a:p>
          <a:p>
            <a:pPr>
              <a:lnSpc>
                <a:spcPct val="120000"/>
              </a:lnSpc>
            </a:pPr>
            <a:r>
              <a:rPr lang="en-US" sz="2000" err="1"/>
              <a:t>Dyah</a:t>
            </a:r>
            <a:r>
              <a:rPr lang="en-US" sz="2000"/>
              <a:t> </a:t>
            </a:r>
            <a:r>
              <a:rPr lang="en-US" sz="2000" err="1"/>
              <a:t>Pritadrajati</a:t>
            </a:r>
            <a:r>
              <a:rPr lang="en-US" sz="2000">
                <a:solidFill>
                  <a:schemeClr val="tx2"/>
                </a:solidFill>
              </a:rPr>
              <a:t>, Fox Fellow (ANU to Yale) 2024 - 2025</a:t>
            </a:r>
          </a:p>
          <a:p>
            <a:pPr>
              <a:lnSpc>
                <a:spcPct val="120000"/>
              </a:lnSpc>
            </a:pPr>
            <a:r>
              <a:rPr lang="en-US" sz="2000"/>
              <a:t>Xianda Huang</a:t>
            </a:r>
            <a:r>
              <a:rPr lang="en-US" sz="2000">
                <a:solidFill>
                  <a:schemeClr val="tx2"/>
                </a:solidFill>
              </a:rPr>
              <a:t>, Fox Fellow (Yale to ANU) 2024 – 2025</a:t>
            </a:r>
          </a:p>
          <a:p>
            <a:pPr>
              <a:lnSpc>
                <a:spcPct val="150000"/>
              </a:lnSpc>
            </a:pPr>
            <a:endParaRPr lang="en-US" sz="2000">
              <a:solidFill>
                <a:schemeClr val="tx2"/>
              </a:solidFill>
            </a:endParaRPr>
          </a:p>
          <a:p>
            <a:pPr>
              <a:lnSpc>
                <a:spcPct val="150000"/>
              </a:lnSpc>
            </a:pPr>
            <a:r>
              <a:rPr lang="en-US" sz="1200">
                <a:solidFill>
                  <a:schemeClr val="tx2"/>
                </a:solidFill>
              </a:rPr>
              <a:t>Not here, but can respond to emails:</a:t>
            </a:r>
          </a:p>
          <a:p>
            <a:pPr>
              <a:lnSpc>
                <a:spcPct val="150000"/>
              </a:lnSpc>
            </a:pPr>
            <a:r>
              <a:rPr lang="en-US" sz="1200"/>
              <a:t>Polina </a:t>
            </a:r>
            <a:r>
              <a:rPr lang="en-US" sz="1200" err="1"/>
              <a:t>Polianskaja</a:t>
            </a:r>
            <a:r>
              <a:rPr lang="en-US" sz="1200">
                <a:solidFill>
                  <a:schemeClr val="tx2"/>
                </a:solidFill>
              </a:rPr>
              <a:t>, Fox Fellow (ANU to Yale) 2023 – 2024</a:t>
            </a:r>
          </a:p>
          <a:p>
            <a:pPr>
              <a:lnSpc>
                <a:spcPct val="150000"/>
              </a:lnSpc>
            </a:pPr>
            <a:r>
              <a:rPr lang="en-US" sz="1200">
                <a:solidFill>
                  <a:schemeClr val="tx2"/>
                </a:solidFill>
                <a:latin typeface="Public Sans"/>
              </a:rPr>
              <a:t>My background is in social anthropology and my work is a polyphonic ethnography of transformative choice in Myanmar's Spring Revolution.  I am interested in, how in times of intense political upheaval and uncertainty, ordinary people make extraordinary choices and in what shapes those choices. </a:t>
            </a:r>
          </a:p>
          <a:p>
            <a:pPr>
              <a:lnSpc>
                <a:spcPct val="150000"/>
              </a:lnSpc>
            </a:pPr>
            <a:endParaRPr lang="en-US" sz="2000">
              <a:solidFill>
                <a:schemeClr val="tx2"/>
              </a:solidFill>
            </a:endParaRPr>
          </a:p>
        </p:txBody>
      </p:sp>
      <p:sp>
        <p:nvSpPr>
          <p:cNvPr id="4" name="Footer Placeholder 3">
            <a:extLst>
              <a:ext uri="{FF2B5EF4-FFF2-40B4-BE49-F238E27FC236}">
                <a16:creationId xmlns:a16="http://schemas.microsoft.com/office/drawing/2014/main" id="{F809D29D-2F08-BEC1-944D-F2A090D3DA2D}"/>
              </a:ext>
            </a:extLst>
          </p:cNvPr>
          <p:cNvSpPr>
            <a:spLocks noGrp="1"/>
          </p:cNvSpPr>
          <p:nvPr>
            <p:ph type="ftr" sz="quarter" idx="11"/>
          </p:nvPr>
        </p:nvSpPr>
        <p:spPr/>
        <p:txBody>
          <a:bodyPr/>
          <a:lstStyle/>
          <a:p>
            <a:r>
              <a:rPr lang="en-AU"/>
              <a:t>Graduate Research Office  |   Fox International Fellowship - Information Session</a:t>
            </a:r>
          </a:p>
        </p:txBody>
      </p:sp>
      <p:sp>
        <p:nvSpPr>
          <p:cNvPr id="5" name="Slide Number Placeholder 4">
            <a:extLst>
              <a:ext uri="{FF2B5EF4-FFF2-40B4-BE49-F238E27FC236}">
                <a16:creationId xmlns:a16="http://schemas.microsoft.com/office/drawing/2014/main" id="{01215022-4315-F3FD-654E-18BFBDEC7D43}"/>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6" name="Date Placeholder 5">
            <a:extLst>
              <a:ext uri="{FF2B5EF4-FFF2-40B4-BE49-F238E27FC236}">
                <a16:creationId xmlns:a16="http://schemas.microsoft.com/office/drawing/2014/main" id="{6E3C83B1-7F56-F67D-1690-5967872D2A70}"/>
              </a:ext>
            </a:extLst>
          </p:cNvPr>
          <p:cNvSpPr>
            <a:spLocks noGrp="1"/>
          </p:cNvSpPr>
          <p:nvPr>
            <p:ph type="dt" sz="half" idx="13"/>
          </p:nvPr>
        </p:nvSpPr>
        <p:spPr/>
        <p:txBody>
          <a:bodyPr/>
          <a:lstStyle/>
          <a:p>
            <a:r>
              <a:rPr lang="en-US"/>
              <a:t>11 Dec 24</a:t>
            </a:r>
            <a:endParaRPr lang="en-AU"/>
          </a:p>
        </p:txBody>
      </p:sp>
      <p:sp>
        <p:nvSpPr>
          <p:cNvPr id="7" name="Text Placeholder 6">
            <a:extLst>
              <a:ext uri="{FF2B5EF4-FFF2-40B4-BE49-F238E27FC236}">
                <a16:creationId xmlns:a16="http://schemas.microsoft.com/office/drawing/2014/main" id="{8E5D7034-3FC1-E9FF-D596-B3A92C9F5EE6}"/>
              </a:ext>
            </a:extLst>
          </p:cNvPr>
          <p:cNvSpPr>
            <a:spLocks noGrp="1"/>
          </p:cNvSpPr>
          <p:nvPr>
            <p:ph type="body" sz="quarter" idx="14"/>
          </p:nvPr>
        </p:nvSpPr>
        <p:spPr/>
        <p:txBody>
          <a:bodyPr vert="horz" lIns="0" tIns="0" rIns="0" bIns="0" rtlCol="0" anchor="t">
            <a:normAutofit/>
          </a:bodyPr>
          <a:lstStyle/>
          <a:p>
            <a:r>
              <a:rPr lang="en-US"/>
              <a:t>Panelists</a:t>
            </a:r>
          </a:p>
        </p:txBody>
      </p:sp>
    </p:spTree>
    <p:extLst>
      <p:ext uri="{BB962C8B-B14F-4D97-AF65-F5344CB8AC3E}">
        <p14:creationId xmlns:p14="http://schemas.microsoft.com/office/powerpoint/2010/main" val="4192319283"/>
      </p:ext>
    </p:extLst>
  </p:cSld>
  <p:clrMapOvr>
    <a:masterClrMapping/>
  </p:clrMapOvr>
</p:sld>
</file>

<file path=ppt/theme/theme1.xml><?xml version="1.0" encoding="utf-8"?>
<a:theme xmlns:a="http://schemas.openxmlformats.org/drawingml/2006/main" name="ANU Light">
  <a:themeElements>
    <a:clrScheme name="ANU">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U_Powerpoint_Light Template 2023" id="{D46EC668-C1E1-3B47-99A5-7810A4AB924D}" vid="{A233C71D-E7D0-0248-A305-B918384771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0e2885-58e1-4e94-9dc7-f83158e7ef28" xsi:nil="true"/>
    <lcf76f155ced4ddcb4097134ff3c332f xmlns="ef0f2854-62c7-4653-b728-cfdd1dd2cf41">
      <Terms xmlns="http://schemas.microsoft.com/office/infopath/2007/PartnerControls"/>
    </lcf76f155ced4ddcb4097134ff3c332f>
    <SharedWithUsers xmlns="256bdda5-1b1f-4eac-ae53-4852722b5ee1">
      <UserInfo>
        <DisplayName>Simon Mishricky</DisplayName>
        <AccountId>7743</AccountId>
        <AccountType/>
      </UserInfo>
    </SharedWithUsers>
    <Details xmlns="ef0f2854-62c7-4653-b728-cfdd1dd2cf4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BEBF7B7B325440BC93587FDB23E33D" ma:contentTypeVersion="18" ma:contentTypeDescription="Create a new document." ma:contentTypeScope="" ma:versionID="55f273284ee67b87b8f54088eed8cb76">
  <xsd:schema xmlns:xsd="http://www.w3.org/2001/XMLSchema" xmlns:xs="http://www.w3.org/2001/XMLSchema" xmlns:p="http://schemas.microsoft.com/office/2006/metadata/properties" xmlns:ns2="ef0f2854-62c7-4653-b728-cfdd1dd2cf41" xmlns:ns3="256bdda5-1b1f-4eac-ae53-4852722b5ee1" xmlns:ns4="c30e2885-58e1-4e94-9dc7-f83158e7ef28" targetNamespace="http://schemas.microsoft.com/office/2006/metadata/properties" ma:root="true" ma:fieldsID="088aec68188abc263f33aef0d8e5239e" ns2:_="" ns3:_="" ns4:_="">
    <xsd:import namespace="ef0f2854-62c7-4653-b728-cfdd1dd2cf41"/>
    <xsd:import namespace="256bdda5-1b1f-4eac-ae53-4852722b5ee1"/>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bjectDetectorVersion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element ref="ns2: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f2854-62c7-4653-b728-cfdd1dd2cf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Details" ma:index="25" nillable="true" ma:displayName="Details" ma:format="Dropdown" ma:internalName="Detail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6bdda5-1b1f-4eac-ae53-4852722b5e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c3c3c56-23e1-4d47-a51d-53d6de7e2725}" ma:internalName="TaxCatchAll" ma:showField="CatchAllData" ma:web="256bdda5-1b1f-4eac-ae53-4852722b5e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2CD11-9905-45C0-AA8E-EE5B79DEFBE2}">
  <ds:schemaRefs>
    <ds:schemaRef ds:uri="http://schemas.microsoft.com/sharepoint/v3/contenttype/forms"/>
  </ds:schemaRefs>
</ds:datastoreItem>
</file>

<file path=customXml/itemProps2.xml><?xml version="1.0" encoding="utf-8"?>
<ds:datastoreItem xmlns:ds="http://schemas.openxmlformats.org/officeDocument/2006/customXml" ds:itemID="{F655D042-D8B3-4BE3-86DE-6019F96E2850}">
  <ds:schemaRefs>
    <ds:schemaRef ds:uri="ef0f2854-62c7-4653-b728-cfdd1dd2cf41"/>
    <ds:schemaRef ds:uri="http://purl.org/dc/dcmitype/"/>
    <ds:schemaRef ds:uri="http://schemas.openxmlformats.org/package/2006/metadata/core-propertie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c30e2885-58e1-4e94-9dc7-f83158e7ef28"/>
    <ds:schemaRef ds:uri="256bdda5-1b1f-4eac-ae53-4852722b5ee1"/>
  </ds:schemaRefs>
</ds:datastoreItem>
</file>

<file path=customXml/itemProps3.xml><?xml version="1.0" encoding="utf-8"?>
<ds:datastoreItem xmlns:ds="http://schemas.openxmlformats.org/officeDocument/2006/customXml" ds:itemID="{34A280C9-74D9-4209-9AFC-1A8D7DA31D9C}">
  <ds:schemaRefs>
    <ds:schemaRef ds:uri="256bdda5-1b1f-4eac-ae53-4852722b5ee1"/>
    <ds:schemaRef ds:uri="c30e2885-58e1-4e94-9dc7-f83158e7ef28"/>
    <ds:schemaRef ds:uri="ef0f2854-62c7-4653-b728-cfdd1dd2cf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ANU_Powerpoint_Light Template 2023</Template>
  <TotalTime>0</TotalTime>
  <Words>1212</Words>
  <Application>Microsoft Macintosh PowerPoint</Application>
  <PresentationFormat>On-screen Show (16:9)</PresentationFormat>
  <Paragraphs>99</Paragraphs>
  <Slides>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Public Sans</vt:lpstr>
      <vt:lpstr>Public Sans Light</vt:lpstr>
      <vt:lpstr>Sofia Pro Light</vt:lpstr>
      <vt:lpstr>Times New Roman</vt:lpstr>
      <vt:lpstr>ANU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Shruti Vellat</dc:creator>
  <cp:lastModifiedBy>Jerome Manceau</cp:lastModifiedBy>
  <cp:revision>2</cp:revision>
  <dcterms:created xsi:type="dcterms:W3CDTF">2024-12-02T00:53:40Z</dcterms:created>
  <dcterms:modified xsi:type="dcterms:W3CDTF">2024-12-13T04:55:02Z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0x010100C0BEBF7B7B325440BC93587FDB23E33D</vt:lpwstr>
  </property>
</Properties>
</file>